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2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9"/>
  </p:notesMasterIdLst>
  <p:handoutMasterIdLst>
    <p:handoutMasterId r:id="rId20"/>
  </p:handoutMasterIdLst>
  <p:sldIdLst>
    <p:sldId id="262" r:id="rId2"/>
    <p:sldId id="256" r:id="rId3"/>
    <p:sldId id="265" r:id="rId4"/>
    <p:sldId id="266" r:id="rId5"/>
    <p:sldId id="257" r:id="rId6"/>
    <p:sldId id="267" r:id="rId7"/>
    <p:sldId id="263" r:id="rId8"/>
    <p:sldId id="273" r:id="rId9"/>
    <p:sldId id="268" r:id="rId10"/>
    <p:sldId id="269" r:id="rId11"/>
    <p:sldId id="260" r:id="rId12"/>
    <p:sldId id="271" r:id="rId13"/>
    <p:sldId id="264" r:id="rId14"/>
    <p:sldId id="275" r:id="rId15"/>
    <p:sldId id="272" r:id="rId16"/>
    <p:sldId id="276" r:id="rId17"/>
    <p:sldId id="274" r:id="rId18"/>
  </p:sldIdLst>
  <p:sldSz cx="9144000" cy="6858000" type="screen4x3"/>
  <p:notesSz cx="6735763" cy="9866313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Výchozí oddíl" id="{C9440EFE-31A7-47EB-8E65-439EE1621884}">
          <p14:sldIdLst>
            <p14:sldId id="262"/>
            <p14:sldId id="256"/>
            <p14:sldId id="265"/>
          </p14:sldIdLst>
        </p14:section>
        <p14:section name="Oddíl bez názvu" id="{A3768579-07AE-4D6B-8DE3-71CEA805B1B7}">
          <p14:sldIdLst>
            <p14:sldId id="266"/>
            <p14:sldId id="257"/>
            <p14:sldId id="267"/>
            <p14:sldId id="263"/>
            <p14:sldId id="273"/>
            <p14:sldId id="268"/>
            <p14:sldId id="269"/>
            <p14:sldId id="260"/>
            <p14:sldId id="271"/>
            <p14:sldId id="264"/>
            <p14:sldId id="275"/>
            <p14:sldId id="272"/>
            <p14:sldId id="276"/>
            <p14:sldId id="274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591B6"/>
    <a:srgbClr val="DCA2D1"/>
    <a:srgbClr val="D117B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87" autoAdjust="0"/>
    <p:restoredTop sz="98262" autoAdjust="0"/>
  </p:normalViewPr>
  <p:slideViewPr>
    <p:cSldViewPr>
      <p:cViewPr>
        <p:scale>
          <a:sx n="124" d="100"/>
          <a:sy n="124" d="100"/>
        </p:scale>
        <p:origin x="-1254" y="21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2604"/>
    </p:cViewPr>
  </p:sorterViewPr>
  <p:notesViewPr>
    <p:cSldViewPr>
      <p:cViewPr varScale="1">
        <p:scale>
          <a:sx n="82" d="100"/>
          <a:sy n="82" d="100"/>
        </p:scale>
        <p:origin x="-3168" y="-84"/>
      </p:cViewPr>
      <p:guideLst>
        <p:guide orient="horz" pos="3108"/>
        <p:guide pos="212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F24106-DE5E-4061-AB68-715CF4254275}" type="datetimeFigureOut">
              <a:rPr lang="cs-CZ" smtClean="0"/>
              <a:t>22.11.2013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66853A-D302-42E4-93CA-777CF784E84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722075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2189EC-C674-465E-9FC3-56643F31A3D3}" type="datetimeFigureOut">
              <a:rPr lang="cs-CZ" smtClean="0"/>
              <a:t>22.11.2013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73100" y="4686300"/>
            <a:ext cx="5389563" cy="44402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9371013"/>
            <a:ext cx="2919413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75CB1F-1859-4572-AA30-1027FD9C5BF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065708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75CB1F-1859-4572-AA30-1027FD9C5BF8}" type="slidenum">
              <a:rPr lang="cs-CZ" smtClean="0"/>
              <a:t>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177825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75CB1F-1859-4572-AA30-1027FD9C5BF8}" type="slidenum">
              <a:rPr lang="cs-CZ" smtClean="0"/>
              <a:t>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915742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jpeg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90FFF-0AEA-4A05-99BB-3BE0F865A000}" type="datetimeFigureOut">
              <a:rPr lang="cs-CZ" smtClean="0"/>
              <a:t>22.11.2013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9D1340-69D8-406F-B5EB-1B95BB52FA6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782685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90FFF-0AEA-4A05-99BB-3BE0F865A000}" type="datetimeFigureOut">
              <a:rPr lang="cs-CZ" smtClean="0"/>
              <a:t>22.11.2013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9D1340-69D8-406F-B5EB-1B95BB52FA6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129222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90FFF-0AEA-4A05-99BB-3BE0F865A000}" type="datetimeFigureOut">
              <a:rPr lang="cs-CZ" smtClean="0"/>
              <a:t>22.11.2013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9D1340-69D8-406F-B5EB-1B95BB52FA6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940837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90FFF-0AEA-4A05-99BB-3BE0F865A000}" type="datetimeFigureOut">
              <a:rPr lang="cs-CZ" smtClean="0"/>
              <a:t>22.11.2013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9D1340-69D8-406F-B5EB-1B95BB52FA6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719611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90FFF-0AEA-4A05-99BB-3BE0F865A000}" type="datetimeFigureOut">
              <a:rPr lang="cs-CZ" smtClean="0"/>
              <a:t>22.11.2013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9D1340-69D8-406F-B5EB-1B95BB52FA6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41575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90FFF-0AEA-4A05-99BB-3BE0F865A000}" type="datetimeFigureOut">
              <a:rPr lang="cs-CZ" smtClean="0"/>
              <a:t>22.11.2013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9D1340-69D8-406F-B5EB-1B95BB52FA6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871519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90FFF-0AEA-4A05-99BB-3BE0F865A000}" type="datetimeFigureOut">
              <a:rPr lang="cs-CZ" smtClean="0"/>
              <a:t>22.11.2013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9D1340-69D8-406F-B5EB-1B95BB52FA6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507831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90FFF-0AEA-4A05-99BB-3BE0F865A000}" type="datetimeFigureOut">
              <a:rPr lang="cs-CZ" smtClean="0"/>
              <a:t>22.11.2013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9D1340-69D8-406F-B5EB-1B95BB52FA6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110411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90FFF-0AEA-4A05-99BB-3BE0F865A000}" type="datetimeFigureOut">
              <a:rPr lang="cs-CZ" smtClean="0"/>
              <a:t>22.11.2013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9D1340-69D8-406F-B5EB-1B95BB52FA6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393008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/>
          <p:cNvSpPr/>
          <p:nvPr userDrawn="1"/>
        </p:nvSpPr>
        <p:spPr>
          <a:xfrm>
            <a:off x="3059832" y="483787"/>
            <a:ext cx="3168352" cy="49398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cs-CZ" sz="1100" b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cs-CZ" sz="18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1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Zahrada slov</a:t>
            </a:r>
            <a:endParaRPr lang="cs-CZ" sz="11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cs-CZ" sz="11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                       prostor</a:t>
            </a:r>
          </a:p>
          <a:p>
            <a:r>
              <a:rPr lang="cs-CZ" sz="11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             hru poznávání učení </a:t>
            </a:r>
          </a:p>
          <a:p>
            <a:r>
              <a:rPr lang="cs-CZ" sz="11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přátelství experiment pohyb relaxaci</a:t>
            </a:r>
          </a:p>
          <a:p>
            <a:r>
              <a:rPr lang="cs-CZ" sz="11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kámen dřevo písek keře kopec voda</a:t>
            </a:r>
          </a:p>
          <a:p>
            <a:r>
              <a:rPr lang="cs-CZ" sz="11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každodenní děti i dospělí objevovat</a:t>
            </a:r>
          </a:p>
          <a:p>
            <a:r>
              <a:rPr lang="cs-CZ" sz="11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 inspirováni svobodně a bezpečně</a:t>
            </a:r>
          </a:p>
          <a:p>
            <a:r>
              <a:rPr lang="cs-CZ" sz="11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současnost ohraničený prostor šedá </a:t>
            </a:r>
          </a:p>
          <a:p>
            <a:r>
              <a:rPr lang="cs-CZ" sz="11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           zeď sklo chybí  cokoli</a:t>
            </a:r>
          </a:p>
          <a:p>
            <a:r>
              <a:rPr lang="cs-CZ" sz="11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                ke hře</a:t>
            </a:r>
          </a:p>
          <a:p>
            <a:r>
              <a:rPr lang="cs-CZ" sz="11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              56 dětí </a:t>
            </a:r>
          </a:p>
          <a:p>
            <a:r>
              <a:rPr lang="cs-CZ" sz="11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            uchyluje</a:t>
            </a:r>
          </a:p>
          <a:p>
            <a:r>
              <a:rPr lang="cs-CZ" sz="11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             honění</a:t>
            </a:r>
          </a:p>
          <a:p>
            <a:r>
              <a:rPr lang="cs-CZ" sz="11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             praní</a:t>
            </a:r>
          </a:p>
          <a:p>
            <a:r>
              <a:rPr lang="cs-CZ" sz="11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            měření sil</a:t>
            </a:r>
          </a:p>
          <a:p>
            <a:r>
              <a:rPr lang="cs-CZ" sz="11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            válení se	</a:t>
            </a:r>
          </a:p>
          <a:p>
            <a:r>
              <a:rPr lang="cs-CZ" sz="11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             vrhne</a:t>
            </a:r>
          </a:p>
          <a:p>
            <a:r>
              <a:rPr lang="cs-CZ" sz="11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         pískoviště</a:t>
            </a:r>
          </a:p>
          <a:p>
            <a:r>
              <a:rPr lang="cs-CZ" sz="11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   </a:t>
            </a:r>
            <a:r>
              <a:rPr lang="cs-CZ" sz="11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rádi proměnili </a:t>
            </a:r>
            <a:endParaRPr lang="cs-CZ" sz="11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cs-CZ" sz="11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možnost   výběru      čtyřmi zdmi </a:t>
            </a:r>
          </a:p>
          <a:p>
            <a:r>
              <a:rPr lang="cs-CZ" sz="11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spontán</a:t>
            </a:r>
            <a:r>
              <a:rPr lang="cs-CZ" sz="11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  ně                          realizovat</a:t>
            </a:r>
          </a:p>
          <a:p>
            <a:r>
              <a:rPr lang="cs-CZ" sz="11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zahrada          </a:t>
            </a:r>
            <a:r>
              <a:rPr lang="cs-CZ" sz="11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une</a:t>
            </a:r>
            <a:r>
              <a:rPr lang="cs-CZ" sz="11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                             se </a:t>
            </a:r>
          </a:p>
          <a:p>
            <a:r>
              <a:rPr lang="cs-CZ" sz="11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 </a:t>
            </a:r>
            <a:r>
              <a:rPr lang="cs-CZ" sz="11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mn</a:t>
            </a:r>
            <a:r>
              <a:rPr lang="cs-CZ" sz="11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          oho                            rádi   </a:t>
            </a:r>
          </a:p>
          <a:p>
            <a:r>
              <a:rPr lang="cs-CZ" sz="11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              </a:t>
            </a:r>
            <a:r>
              <a:rPr lang="cs-CZ" sz="11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stor</a:t>
            </a:r>
            <a:r>
              <a:rPr lang="cs-CZ" sz="11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	                                   set  </a:t>
            </a:r>
            <a:r>
              <a:rPr lang="cs-CZ" sz="11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ká</a:t>
            </a:r>
            <a:r>
              <a:rPr lang="cs-CZ" sz="11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vání</a:t>
            </a:r>
          </a:p>
          <a:p>
            <a:r>
              <a:rPr lang="cs-CZ" sz="11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uv</a:t>
            </a:r>
            <a:r>
              <a:rPr lang="cs-CZ" sz="11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          a                                   </a:t>
            </a:r>
            <a:r>
              <a:rPr lang="cs-CZ" sz="11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žu</a:t>
            </a:r>
            <a:r>
              <a:rPr lang="cs-CZ" sz="11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r>
              <a:rPr lang="cs-CZ" sz="11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                   e m                                          e  </a:t>
            </a:r>
            <a:endParaRPr lang="cs-CZ" sz="1100" b="0" dirty="0"/>
          </a:p>
        </p:txBody>
      </p:sp>
    </p:spTree>
    <p:extLst>
      <p:ext uri="{BB962C8B-B14F-4D97-AF65-F5344CB8AC3E}">
        <p14:creationId xmlns:p14="http://schemas.microsoft.com/office/powerpoint/2010/main" val="24793916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 hasCustomPrompt="1"/>
          </p:nvPr>
        </p:nvSpPr>
        <p:spPr>
          <a:xfrm>
            <a:off x="405046" y="404664"/>
            <a:ext cx="8208912" cy="504056"/>
          </a:xfrm>
        </p:spPr>
        <p:txBody>
          <a:bodyPr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cs-CZ" dirty="0" smtClean="0"/>
              <a:t>proč bychom měli vybrat právě váš projekt  </a:t>
            </a:r>
            <a:br>
              <a:rPr lang="cs-CZ" dirty="0" smtClean="0"/>
            </a:br>
            <a:endParaRPr lang="cs-CZ" dirty="0"/>
          </a:p>
        </p:txBody>
      </p:sp>
      <p:sp>
        <p:nvSpPr>
          <p:cNvPr id="8" name="Zástupný symbol pro datum 3"/>
          <p:cNvSpPr txBox="1">
            <a:spLocks/>
          </p:cNvSpPr>
          <p:nvPr userDrawn="1"/>
        </p:nvSpPr>
        <p:spPr>
          <a:xfrm>
            <a:off x="395536" y="3789040"/>
            <a:ext cx="842493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cs-CZ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cs-CZ" dirty="0"/>
          </a:p>
        </p:txBody>
      </p:sp>
      <p:sp>
        <p:nvSpPr>
          <p:cNvPr id="9" name="Nadpis 1"/>
          <p:cNvSpPr txBox="1">
            <a:spLocks/>
          </p:cNvSpPr>
          <p:nvPr userDrawn="1"/>
        </p:nvSpPr>
        <p:spPr>
          <a:xfrm>
            <a:off x="292689" y="1124744"/>
            <a:ext cx="8496944" cy="5040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kern="1200" baseline="0">
                <a:solidFill>
                  <a:schemeClr val="bg2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1600" dirty="0" smtClean="0"/>
              <a:t>protože se</a:t>
            </a:r>
            <a:r>
              <a:rPr lang="cs-CZ" sz="1600" baseline="0" dirty="0" smtClean="0"/>
              <a:t> proměna zahrady začala už  přímo dotýkat všech, kteří na ní jednou či mnohokrát vkročili</a:t>
            </a:r>
            <a:endParaRPr lang="cs-CZ" sz="1600" dirty="0"/>
          </a:p>
        </p:txBody>
      </p:sp>
      <p:pic>
        <p:nvPicPr>
          <p:cNvPr id="1028" name="Picture 4" descr="http://deti.vira.cz/_d/stopy.gif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2068904"/>
            <a:ext cx="2376264" cy="3353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4289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1"/>
          <p:cNvSpPr>
            <a:spLocks noGrp="1"/>
          </p:cNvSpPr>
          <p:nvPr>
            <p:ph type="title" hasCustomPrompt="1"/>
          </p:nvPr>
        </p:nvSpPr>
        <p:spPr>
          <a:xfrm>
            <a:off x="467544" y="476672"/>
            <a:ext cx="8208912" cy="504056"/>
          </a:xfrm>
        </p:spPr>
        <p:txBody>
          <a:bodyPr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cs-CZ" dirty="0" smtClean="0"/>
              <a:t>proč bychom měli vybrat právě váš projekt  </a:t>
            </a:r>
            <a:br>
              <a:rPr lang="cs-CZ" dirty="0" smtClean="0"/>
            </a:br>
            <a:endParaRPr lang="cs-CZ" dirty="0"/>
          </a:p>
        </p:txBody>
      </p:sp>
      <p:sp>
        <p:nvSpPr>
          <p:cNvPr id="8" name="Nadpis 1"/>
          <p:cNvSpPr txBox="1">
            <a:spLocks/>
          </p:cNvSpPr>
          <p:nvPr userDrawn="1"/>
        </p:nvSpPr>
        <p:spPr>
          <a:xfrm>
            <a:off x="467544" y="1268760"/>
            <a:ext cx="8208912" cy="5040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kern="1200" baseline="0">
                <a:solidFill>
                  <a:schemeClr val="bg2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dirty="0" smtClean="0"/>
              <a:t>protože</a:t>
            </a:r>
            <a:r>
              <a:rPr lang="cs-CZ" baseline="0" dirty="0" smtClean="0"/>
              <a:t> se inspirujeme pozorujeme nasloucháme hledáme</a:t>
            </a:r>
            <a:endParaRPr lang="cs-CZ" dirty="0"/>
          </a:p>
        </p:txBody>
      </p:sp>
      <p:sp>
        <p:nvSpPr>
          <p:cNvPr id="9" name="Nadpis 1"/>
          <p:cNvSpPr txBox="1">
            <a:spLocks/>
          </p:cNvSpPr>
          <p:nvPr userDrawn="1"/>
        </p:nvSpPr>
        <p:spPr>
          <a:xfrm>
            <a:off x="619944" y="2420888"/>
            <a:ext cx="2511896" cy="5040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kern="1200" baseline="0">
                <a:solidFill>
                  <a:schemeClr val="bg2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dirty="0" smtClean="0"/>
              <a:t>v</a:t>
            </a:r>
            <a:r>
              <a:rPr lang="cs-CZ" baseline="0" dirty="0" smtClean="0"/>
              <a:t> </a:t>
            </a:r>
            <a:r>
              <a:rPr lang="cs-CZ" dirty="0" smtClean="0"/>
              <a:t>umění</a:t>
            </a:r>
            <a:endParaRPr lang="cs-CZ" dirty="0"/>
          </a:p>
        </p:txBody>
      </p:sp>
      <p:sp>
        <p:nvSpPr>
          <p:cNvPr id="10" name="Nadpis 1"/>
          <p:cNvSpPr txBox="1">
            <a:spLocks/>
          </p:cNvSpPr>
          <p:nvPr userDrawn="1"/>
        </p:nvSpPr>
        <p:spPr>
          <a:xfrm>
            <a:off x="5796136" y="2420888"/>
            <a:ext cx="2511896" cy="4320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kern="1200" baseline="0">
                <a:solidFill>
                  <a:schemeClr val="bg2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dirty="0" smtClean="0"/>
              <a:t>v nás</a:t>
            </a:r>
            <a:endParaRPr lang="cs-CZ" dirty="0"/>
          </a:p>
        </p:txBody>
      </p:sp>
      <p:sp>
        <p:nvSpPr>
          <p:cNvPr id="11" name="Nadpis 1"/>
          <p:cNvSpPr txBox="1">
            <a:spLocks/>
          </p:cNvSpPr>
          <p:nvPr userDrawn="1"/>
        </p:nvSpPr>
        <p:spPr>
          <a:xfrm>
            <a:off x="3118117" y="2420888"/>
            <a:ext cx="2511896" cy="5040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kern="1200" baseline="0">
                <a:solidFill>
                  <a:schemeClr val="bg2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dirty="0" smtClean="0"/>
              <a:t>v</a:t>
            </a:r>
            <a:r>
              <a:rPr lang="cs-CZ" baseline="0" dirty="0" smtClean="0"/>
              <a:t> </a:t>
            </a:r>
            <a:r>
              <a:rPr lang="cs-CZ" dirty="0" smtClean="0"/>
              <a:t>přírodě</a:t>
            </a:r>
            <a:endParaRPr lang="cs-CZ" dirty="0"/>
          </a:p>
        </p:txBody>
      </p:sp>
      <p:sp>
        <p:nvSpPr>
          <p:cNvPr id="12" name="Nadpis 1"/>
          <p:cNvSpPr txBox="1">
            <a:spLocks/>
          </p:cNvSpPr>
          <p:nvPr userDrawn="1"/>
        </p:nvSpPr>
        <p:spPr>
          <a:xfrm>
            <a:off x="759768" y="3068960"/>
            <a:ext cx="2232248" cy="7200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kern="1200" baseline="0">
                <a:solidFill>
                  <a:schemeClr val="bg2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1100" dirty="0" smtClean="0"/>
              <a:t>architektuře </a:t>
            </a:r>
          </a:p>
          <a:p>
            <a:r>
              <a:rPr lang="cs-CZ" sz="1100" dirty="0" smtClean="0"/>
              <a:t>obrazech</a:t>
            </a:r>
          </a:p>
          <a:p>
            <a:r>
              <a:rPr lang="cs-CZ" sz="1000" dirty="0" smtClean="0"/>
              <a:t>textech</a:t>
            </a:r>
          </a:p>
          <a:p>
            <a:endParaRPr lang="cs-CZ" dirty="0"/>
          </a:p>
        </p:txBody>
      </p:sp>
      <p:sp>
        <p:nvSpPr>
          <p:cNvPr id="13" name="Nadpis 1"/>
          <p:cNvSpPr txBox="1">
            <a:spLocks/>
          </p:cNvSpPr>
          <p:nvPr userDrawn="1"/>
        </p:nvSpPr>
        <p:spPr>
          <a:xfrm>
            <a:off x="3278609" y="2996952"/>
            <a:ext cx="2511896" cy="17281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kern="1200" baseline="0">
                <a:solidFill>
                  <a:schemeClr val="bg2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1100" b="1" dirty="0" smtClean="0"/>
              <a:t>ZAHRA – </a:t>
            </a:r>
            <a:r>
              <a:rPr lang="cs-CZ" sz="1100" b="1" i="1" dirty="0" smtClean="0"/>
              <a:t>DA </a:t>
            </a:r>
            <a:r>
              <a:rPr lang="cs-CZ" sz="1100" b="1" i="1" dirty="0" err="1" smtClean="0"/>
              <a:t>DA</a:t>
            </a:r>
            <a:endParaRPr lang="cs-CZ" sz="1100" b="1" i="1" dirty="0" smtClean="0"/>
          </a:p>
          <a:p>
            <a:r>
              <a:rPr lang="cs-CZ" sz="1100" b="0" dirty="0" smtClean="0"/>
              <a:t>ve </a:t>
            </a:r>
            <a:r>
              <a:rPr lang="cs-CZ" sz="1100" b="1" dirty="0" smtClean="0"/>
              <a:t>vodě</a:t>
            </a:r>
            <a:r>
              <a:rPr lang="cs-CZ" sz="1100" b="0" dirty="0" smtClean="0"/>
              <a:t> kde lodě v bouři jen</a:t>
            </a:r>
            <a:r>
              <a:rPr lang="cs-CZ" sz="1100" b="0" baseline="0" dirty="0" smtClean="0"/>
              <a:t> plachtí</a:t>
            </a:r>
            <a:endParaRPr lang="cs-CZ" sz="1100" b="0" dirty="0" smtClean="0"/>
          </a:p>
          <a:p>
            <a:endParaRPr lang="cs-CZ" sz="1100" b="0" dirty="0" smtClean="0"/>
          </a:p>
          <a:p>
            <a:r>
              <a:rPr lang="cs-CZ" sz="1100" b="0" dirty="0" smtClean="0"/>
              <a:t> ve </a:t>
            </a:r>
            <a:r>
              <a:rPr lang="cs-CZ" sz="1100" b="1" dirty="0" smtClean="0"/>
              <a:t>vzduchu</a:t>
            </a:r>
            <a:r>
              <a:rPr lang="cs-CZ" sz="1100" b="0" dirty="0" smtClean="0"/>
              <a:t> na</a:t>
            </a:r>
            <a:r>
              <a:rPr lang="cs-CZ" sz="1100" b="0" baseline="0" dirty="0" smtClean="0"/>
              <a:t> uchu tancuje můra</a:t>
            </a:r>
            <a:endParaRPr lang="cs-CZ" sz="1100" b="0" dirty="0" smtClean="0"/>
          </a:p>
          <a:p>
            <a:r>
              <a:rPr lang="cs-CZ" sz="1100" b="0" dirty="0" smtClean="0"/>
              <a:t>ve </a:t>
            </a:r>
            <a:r>
              <a:rPr lang="cs-CZ" sz="1100" b="1" dirty="0" smtClean="0"/>
              <a:t>větru</a:t>
            </a:r>
            <a:r>
              <a:rPr lang="cs-CZ" sz="1100" b="0" dirty="0" smtClean="0"/>
              <a:t> letí a skuhrá si kůra</a:t>
            </a:r>
          </a:p>
          <a:p>
            <a:endParaRPr lang="cs-CZ" sz="1100" b="0" dirty="0" smtClean="0"/>
          </a:p>
          <a:p>
            <a:r>
              <a:rPr lang="cs-CZ" sz="1100" b="0" dirty="0" smtClean="0"/>
              <a:t>v </a:t>
            </a:r>
            <a:r>
              <a:rPr lang="cs-CZ" sz="1100" b="1" dirty="0" smtClean="0"/>
              <a:t>kamení </a:t>
            </a:r>
            <a:r>
              <a:rPr lang="cs-CZ" sz="1100" b="0" dirty="0" smtClean="0"/>
              <a:t>století</a:t>
            </a:r>
          </a:p>
          <a:p>
            <a:r>
              <a:rPr lang="cs-CZ" sz="1100" b="0" dirty="0" smtClean="0"/>
              <a:t>v </a:t>
            </a:r>
            <a:r>
              <a:rPr lang="cs-CZ" sz="1100" b="1" dirty="0" smtClean="0"/>
              <a:t>ohni</a:t>
            </a:r>
            <a:r>
              <a:rPr lang="cs-CZ" sz="1100" b="0" dirty="0" smtClean="0"/>
              <a:t> se pálí kam jsem jen dali </a:t>
            </a:r>
          </a:p>
          <a:p>
            <a:r>
              <a:rPr lang="cs-CZ" sz="1100" b="0" dirty="0" smtClean="0"/>
              <a:t>ty </a:t>
            </a:r>
            <a:r>
              <a:rPr lang="cs-CZ" sz="1100" b="1" i="1" dirty="0" smtClean="0"/>
              <a:t>zahrady snů </a:t>
            </a:r>
            <a:endParaRPr lang="cs-CZ" sz="1100" b="1" i="1" dirty="0"/>
          </a:p>
        </p:txBody>
      </p:sp>
      <p:pic>
        <p:nvPicPr>
          <p:cNvPr id="2052" name="Picture 4" descr="U&amp;zcaron;ití list&amp;uring;.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4581128"/>
            <a:ext cx="295275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Nadpis 1"/>
          <p:cNvSpPr txBox="1">
            <a:spLocks/>
          </p:cNvSpPr>
          <p:nvPr userDrawn="1"/>
        </p:nvSpPr>
        <p:spPr>
          <a:xfrm>
            <a:off x="6732240" y="4722405"/>
            <a:ext cx="1687736" cy="5040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kern="1200" baseline="0">
                <a:solidFill>
                  <a:schemeClr val="bg2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dirty="0" smtClean="0">
                <a:solidFill>
                  <a:srgbClr val="C591B6"/>
                </a:solidFill>
              </a:rPr>
              <a:t>a v nich</a:t>
            </a:r>
            <a:endParaRPr lang="cs-CZ" dirty="0">
              <a:solidFill>
                <a:srgbClr val="C591B6"/>
              </a:solidFill>
            </a:endParaRPr>
          </a:p>
        </p:txBody>
      </p:sp>
      <p:sp>
        <p:nvSpPr>
          <p:cNvPr id="14" name="TextovéPole 13"/>
          <p:cNvSpPr txBox="1"/>
          <p:nvPr userDrawn="1"/>
        </p:nvSpPr>
        <p:spPr>
          <a:xfrm>
            <a:off x="2915816" y="6486128"/>
            <a:ext cx="108012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800" b="1" dirty="0" smtClean="0"/>
              <a:t>Andy </a:t>
            </a:r>
            <a:r>
              <a:rPr lang="cs-CZ" sz="800" b="1" dirty="0" err="1" smtClean="0"/>
              <a:t>Goldsworthy</a:t>
            </a:r>
            <a:endParaRPr lang="cs-CZ" sz="800" b="1" dirty="0"/>
          </a:p>
        </p:txBody>
      </p:sp>
      <p:pic>
        <p:nvPicPr>
          <p:cNvPr id="2053" name="Picture 5" descr="C:\Users\Petra\Desktop\Fotky moje\Fotografie2787.jp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5233161"/>
            <a:ext cx="1744772" cy="13085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AutoShape 9" descr="data:image/jpeg;base64,/9j/4AAQSkZJRgABAQAAAQABAAD/2wCEAAkGBxQSEhQUEhQUFBQVFBQUDxQUEBQUDxQUFBQWFhQUFBQYHCggGBolHBQUITEhJSkrLi4uFx8zODMsNygtLisBCgoKDg0OFxAQFywcHBwsLCwsLCwsLCwsLCwsLCwsLCwsLCwsLCwsLCwsLCwsLCwsLCwsLCwsLDcsLDcsLCssLP/AABEIAMMBAwMBEQACEQEDEQH/xAAcAAACAwEBAQEAAAAAAAAAAAACAwEEBQAGBwj/xAA7EAACAQIEBQICCAQFBQAAAAAAAQIDEQQSITEFBkFRYXGRIoETMkJSobHR4RQjwfAWYnKCkgcVMzTx/8QAGgEAAwEBAQEAAAAAAAAAAAAAAAECBAMFBv/EACgRAQEAAgICAQMEAwEBAAAAAAABAhEDBCExEgVBURQiMmETQnFSFf/aAAwDAQACEQMRAD8A9HTie7Xlw6MSatYjEiritWRURVSpudIihQyMiQsdxHDIxJtdILLYNmKLJpnRJ2Z9JkU4spkVaLiNKYBNwEFBiUemSZkWIDzCDpSAJiI4kQEhhzYQBuMkpgEgEXABkxgNxhyAPMU4HoWvOkNUCbXSQ2ehJqdQ6RBE0VtOgxgGxo9xI2vQY7gNLNIiriZxEZkaZNpjUBbM5InatGQJqomwjFYAlIDg4iBsWTVDzCDrgEphoJUxaMxMWgliDhwIsMBcrAQkwCGwBVygkA5AGHGmbbWKQWQnatBqJjgKy9x7Top0x7LSFEexpEhKRlGVPpEVUWIK5zqzFDQnZyIcRjQ4slQ4sVOIuASphoxXARKYjHGYaGzIzJpwakI3XAJTADhIQNuQYhmFsYKe40jiADJgHDCGwCUAY1FmuscMSuTtYZU9R7LRc4BKVhElYtOgSYzABpQUzIkUGxZNVFuMroirKmxwg5xaGxxmGjGhApyKCYsVEMRKjBGJMKcHcQEmIGIRisIGpiU5yAqC4ycAcMIsASAcAEgDFpxNdZJFiKOdXEziLZpnTug2NKlSiXMk3FVlTsdJkjSFANq0KEdBWiRyiTszYoVOH7IhRUxwqWUQ4sVOU2EidKCwAooKIO4jHElRkUFODSEBwQjGIJUgCcwtHtNwDrgSLgEpjCQCGwCAA0AZdGJotZofKFlcnanRdxUHqJG16BOkhylYoVYHWVFhTQ9k5AAtADYIVMUiYoEkMEyKSmAgehLiEhAYhBoRjiJQ4oRw2KAJsSYkwAkgDgDrgAgBRAJAJQBDAOACQBn0zvWaHJkqHGmTaqGkqDVQQqoVdztigmUeo9p0GwxpzAaTTJqoZJCigMZIcQAFEZUyLEcOuQpDmATEAOIlHwJNLiGwmwjTFABAHXABbAOACQBzYBKYw64gkAlAFCB3rND2iVGQViaqQ9IhRdccKs+pE6yooLjCbCAcowmKFTkE4C2rSHANloCgPZBsMaE0IJiJQmri2aYxFv8AJzGq2J4pTp9bvstfdmfl7GOE9tPD1eTP7aaHDZ/Sxut+xmw7szutOnJ17gtGuXbNZoNi9k5ICcwCGGwCc1HdpersK2T2qY2+kKontqvDTHLL6oyxyx9wdwTtyAJGHAE3AnJgNqcGd6zxZp6o51ZsVdeSLVQfQRlTHArziXEK1SJcJEJXAOAjIsmrg4kqS4hsIcQ2NFzQ4VBAohuy1dkurbsvci5STyvGXK+Iysdx2nHSHxvvtH9zFy92Y+MfLdx9LLLzl4Y+L4lKX1pP02XsYOTsZZ+7p6HHwYYzxFehBzZlzz20Saer4BiFHS9kt29iOO6rPz4Wx6eVNTV1a/5nrcHN41XmZ4flWlG25sl242aCmUlEhHpgcX5jhSuofHL1+Ber6+hx5OxjjGrh6mWfnLw+e8U41UqycqknJ9Ff4V6LoYM+XLNvx48eP01uWeaPo/gntfdttJeEcpnnx+cTzwnJNV7/AAuKjUinBp/melwdvDk9vM5uvlh6OTNm2bWnOQEnMAdcANMApUmd6zxZobnOrh8NyKuDYgVIYIZcJWrIqJpMSkokBnUmTRBslZ0J6E1UdYP6HhS4lxKnRX8x6v6sUryfyOXJy44e3bDgyz9MOrzE3/44JdnJ3fsjJl3rfGLZh0JP5Vn4rHTn9ed/Dfwr5Iw8vNyZe61cfFhj6ilKaT7vucdtEm3U4OTOeWTpJp6HhuGypeTh8vKMvyTzLiFQjTpx+tUm5S75YL9WvY7f4/2lx/vyWOCczNSSltsc8c8sKfN1ZlPD138dTq2yyWa2i7+D2et2ccvDyOXr5Y/YjEV1CLlJ2itWzdbJNs2OGWWWo8Lx/mWVW6g3Cn2+1LzJ/wBDzubtb8R7PB08cPOXt5ueJuYrla2ySM+qsyv5sOXTjlh8vKplt11L24XDTb5f5glSla+nTXT0Iyw+8EymXivpXCuKxrRVms3bv4OvF3Msbqs/L14tUsXGTaTs1o1LRp9j0+HuYcni+GLk6uWPmG37muWX0z2a9iUh6LwNMXkairBHauEW4HOrh62Iq45sQJqyKkKlNdfcoiqsbjhEuJWyC0GwKMbCoOprQmq25sSmNxrj6pXjC06nvGHr58GPm7OOHie23r9W8nnLxHjqtZyk5zlmk92zys8/ld162GMxmoWsTfb9iLdenSYwKrXYtK1KuYejmsc8qPjpv4HBJK70OOrUZZH1eJU6SzSe31Ut5eDpjhLU3GvD1+MSr15Sq2jm0p32iukTTlj48K4rq6DWxijLLDWS3fRepx+H3rTM/OosYXikqTUlLWLvf0HjNXcRyT5Y3bS5n5n/AIiNKMNFkVSqltnd7R+Sv7m3m5bcZGLq8ExyuTzFPFZm4vfp5/cy3H7tVy3dU6nSf6hCrqWHcbp663Xowzh4TXgurRuTLoZYbUK0cu2h1xu2PLHTT4Nxx0mr+12Tnx7OZ/avaw4pSxEU53zLRTi/5kV2fdepy/qq1r0ZiMXXoxzKTq0+korMv9y3idePlzx9VzvHhl/KH8O5mUrZ42/zQd180bMe/lP5Rwz6Us/a9BTnFpNSjZ7am2d3js9sV6uUqIm6sMWabOddIdBaE1TmxESyhSmyklTGYIMKRuVC2ekSgLZ6RKooJyk1GK3beiJyzmM3VY423UeU43zG53jRvGOzntJ+nZHm83c+2L0+DqST5Ze3mKtbsefbbfLdJqeFb4pPshVWN2Y3bQW3VZpJCtEq/hTnfKqbj8W4QutXeyX9WdMcIUjy2Lr1ZPM5N67W+FW6WOskg+O/J0aUa8XbSdvij19V3Qb0Xxll/IHSyWT3W5Fu3TCeFfHytCT8MeE8xPLuY1WwcctNeS+S7yRx4/HEawzntutglLObbGFjUUV9I1/qt8TXa3X1Cyb8J3ZPLpU3Fuc3lh2k9f78D9+E7vuUunUjUTlB3V9b6NeqOWWNldsc5lio41Dx8OXJGe42Ou9s1izhuITpu6fqu4rhMhMri9Dwrj821lk09U19lrc43D4u0ymT1uD4XTxMc8LU63WztTk9/q9H5Q5rLwnPK4X+mlQwlWEVF300I/xZQfPC+WjTR9V8sb93zvxsPEDYvQmqmwuQH4BJjKwmSKLQEACgIxMlc8sjifMVOldJ55/di/hXrIyc3bw4/E8tXF1ssvbx/EuMVK7vN6fZitIL5Hl8vYy5Pb0uLhx4/TNq1DO60uMu4bOGZxe1xEdSzXKFMlcbXDsG5NJL08s68XHcqjk5JhHpqXLtPKlUvm6tWsvGp6c6mHx8vMy72Uy8elefJ9J/af8AxRH6PFc+o5Sa08hzByvKg7q9vsSj+2zMvLw5cf8Ax6PW5sOb/rKoYeUqdpXcot3b3ab0Znyn4abjrwqY3DNxkl2DDLVTyTc0RToOyXZBb5LHHwuYLCzTvsupTll78BrxqqcYUm81nKpJq9rvSKv2OkunP4Xeo1MByZWxHx1JN+ZPT+/Q7YcWefqaZ+Xlww93a/T5JqU3eK8XUlZod6vJSw7XFGTj+Gum2mrOO9zLnxZY3y2Y3HPHeLDxNOwo45Y6VZo6SuVg8FVyyXqvzFnNwYvsHDMIp041aT+JwWZX0Wi2XfRXZxwwmU/uHeTV1l6a1HmaMYqNWH8xaT7XWhc7GU8XFxvVtu8b4YUOOv7q9zPOTOf7LvFjfss0+Pd1+J1na5Z6qLwYrNPj0et18rmjH6hnPbjerjQ1uPRW0XL52NE+oX7wv0c/IJ8ej91+5c+o4/fFH6K/kK47Te6a/E6Y9/C/bSb08vyZ/wB4o21mvZ39jv8ArOL8uX6Xk/DNxXNFON8icn0v8KM/J9Qxn8Zt2x6OV/lXnuI8yVKt1mtH7sdF8+5h5ezycn9NvHw4YeoxHVbfgzO0DOr2EavKrqVIWxQqi0uZHwYtLlWKKGcbfD8C5NRW72OvFj8rIeecxnye84Rw1Uoq+sur7eh63HxTB4nNz3krQaOjOG4zLrUVJWkk090xZYzKap453G7jEr8r0tXC6fRX+H0MuXUwvpvn1Lk1qsHiXBVG+kk99vu6/i7GPPr5YteHZ+fuvLLESWjpxcu+tn5sc9Rr1ZPMek5d4FOredV5VsrL8ka+Lr3Jj7Hbx4vXt6Ph/L9Gk81sz7yt+Rrw62OLDy97POanhqNmmRhtoGx6LbI47wpVo3S+NL/kuzM/PxfKNnV7Fw8V81x9KzaejR4+Usr1svMY1V2ZWMcKr31Oia+jf9OOMZfgk9NtdtzLb8M9qyxmWH/H0Kvw2FSTm4puWrZr8XzpmnJlj42+WwxrPPsatnRxjFoHRxbFoaGsSVtWiqmLsOf2mqtTFXK9BVqV/I5C3pXzajBcmkAKqsSrCJMqEBDI6mxHKt0mJ1i/hY6irpHt+VcLeWZ9I6fP+2b+phu7Ye5yax+L1kUeg8tMgItoYTYABgCZlal9iW78Vmvg1HNm+jV738exH+DDe9O/6zl1r5LySWy0WyS0OsknpnytvmuuNOwSYAEmMIchU/8Aj5XzP/7FVRXw53r56nj9iSZ17/HbePGPN4nc54uVV2WVaPCca6c1JM48mO4eOWn0jDc3fCtVt3M/yznhf+PG+XiI1R6Rs2GIFo9mRxAtHsyOIFo9gnXHILVepW0KkRarusMnKsGlSudQNDZc5jkLZDZRbcgCxTEuLUAWtUKuo/ivDJ9P5bhakpfet+Csen1J+x5fcy3yVsKZr0xuzhobBmGSFINGhyDQ2VJlJKkxhDYyRmAAkxlS5MZF1Ktk32Tb+SFl4lq+P+cj5TxGq5SbfVt+54Od3bX0V9Rg13qPFmpKZaDISsTYFiOJa6kfA91pszuiGmBIU2GgONQWjRObDRFN3KIICOBSbgAbjSJUg2rTlANjR1NCVFmmPZ7WKdDr7lTJeMfQuUMZmo5G9YP8Gel0st46eb3sdZ7buc2sG3ZhhOYWjDKQ5CDnGAtgC2xlaG4FsEhjYWxguTHCjI5kxeSi11n8K/qzN2uT4Yf9bulxfLPf4fOMTV3b82PFevnkxqr1OsZbS7lJdcC2nOGi29fPCvsefK0aB/CvsP5HIH+FfYPkPih4Qex8S54cNj47IlRaHtPxA6THstVDpsNq1UqmxbPVGoWFtWhXAaBKOo9lYbCIHo6EgORcoT8itXGrwzHulLMvR9mn0O3DzXjvhz5eKcmPxr1+B4xTqW1UZfdk/wAmexxdnDPx93k8nVzw9TcaOY0M1/DlIE7Q2B7C2MIuAC2EKhzDIuUitADkGipVSa72S3b2sgt+J4z5XUfO+Z+K/S1LLaOkPTr7nidnmvJn/T3+vxziwk+7z2Mr3VjjjPJ55bZjkdtOKUw0lEqgSC0MlJfZf/0fhPl9w/w6n9pexV+mX8s87/8ARUuWX0cfxJv0zL8rx7+P3hMuW5/5X6P9Tlfp/JPTpO9x1Xq8BqL7D+Wv5M4Xqc0+zrj2uO/dSq8Fl1i18mc7w8k/1dZzYX7q0uEvsRrKe4uZY37q8uFvsG6P2gfDGugvkckDLA+A+VVZCJYTwVKPiRLCND2n46C6QbPSHoPZuVRPSwxLKKEmuoHFiliegtHtfpYgmbnpXi+2pgePTp6XzR+69vk+hr4e5lh4vln5Opx8n9PRYDjNOrs8svuy3+Xc9bi7OHJPbyefp8nFd+4vuZojLUOZUgoXMNFsEqg9FaW6hUhShlUFq0fJWxOKjBXnJRXl/kLLkxwm7V4cWeV8R5Pj/MGeLhS269369l4PJ7PcvJfjj6et1urOLzfNeLxEru69zJi7ZXajVmdZEWlJlhLYhSplRzyLc59JO3T4mVqOf7n6Wsett48FES4KwgJMWjSxK2VKPz+QvhjfsPlfyW6EesYv/ahXhwv2P/Ll+S/4Sm94R9ib1uP8LnPnPup4nhFJ/Zt6M4ZdDhydce7yYs2twFdGvmrGbP6b/wCa04/UZfanV4DP7qfo0Zsujyz1Gid3jv3JfL0/uv8AAj9Jzfh0na4vyVPluf3X+AfpuX8H+p4vypYjlyotcrH+n5J9jx5+O+qzq/Dprp6nO42e467l9VXlSaIN0K1g0cy0J4zzZfmHxFzXcJirojzL4dsbMp5ei4RxlxahUd1tGXVevg9Xqdv/AFyed2+nMv3Y+2+6h7M8x4N3LUZx6H22TWxCiryaS6tsnLLHH3V8eGeX8YxMXzNCP1Yufn6sf1MWffwl1G/j+nZe8mNiuaakvq5Yei+L3Zk5O/yZeJ4aePpcWHn289jMc5u8pN9bt3ZluWWXuu/j7KE6+9hzEr/REpF6RSJQuXKjQJKw5QFjIDY02nxwiaT+kpK/Rzd166E/L+j+G/vH6NaPZeHEpAoVhByQGMRgYEAoAnKwaIp1B6GyHPUrSZU5w1VexqZNh7S5gewTkGi2qVknuk/VXD/DhfcOcmU9VSxHDqU94pPwZuTocef200cfd5ML+WFxDlhtN02n2WzMHJ9Pzw/j5ehx97jy/l4eWxXD5052mnZa2a+SRlywuPixoxyl8y7dCrk3OFx2743TWwdTMlqRPFacfM29XwfFuUcr3jt3aPf6PPM8fjfbwfqXWuGXznqlcX41GleMbSn2vpH/AFefB07Hax4549ufU6WXJ+7KeHjuJ8RlK8pyu/L0+SPIy5suS+XsTHDix1jGDX4k729hzj+7jlzVVliCpg5/ILqj+I2F1R/EbQphoCzBois1x6SCZUTY5u9r9FbYPQ9uUPIbGn6Tmz2I8R0R04PMSaRG5yDQ2ByGCJTK0nZVSY5CtJcytJ2XKQ9FsVNisVKYyT2jMGjLnIcgtKkytFsDY9EjOFg+4MRQjUVpxuvxXlM4cnBhyTVaOLmz48vDAxPLMfpIzXxQW66rs2uqueTz9HLCbxr1uHuY52S+1XF4bK9NGnp2PJzmvFevjdxXxGPlTSlT0nfKr+dHf03OvX5cuPLcceXGZ46rPqXtd6vv1bH87lTn7cdMXH4m+h2wxZOTPfhizld2fyNMjLb9nUnf8mFGN2tUo9zna6QapoXyomi5RsVKe4WUExQkoejTtdX1XfwBbTWglJ2tbRqzbWqva77Dl8DXksYfpWWp7EeJoKVgtMaQgCTHC2HOPQ2FzAtq9UuFSpDT7JkykhTACgxU4aSsE5DkGypzKkK0vOPRFymVobBnDQ2lVBXGEKNUm47XM/wrcQwudXW/XyeJ3+l/vhHt9HvT+OdYVfCqTjmWzbT6rozwrcsXp7mV3Cq+FurJeL/oduKbp3enkuOcKqU5JWbUleLt73N2FjByS78DwfK86s7XyrLdytom0aOHjz5LqRn5bjhN5VvYTkqmtZzbfVKKtp2ubp9Pv+1Ycu9P9Y0v8OYdfZb+a/Q6T6dxpvfy/CXwOj0i15zfsP8A+ZxJ/X5/hSxHK8JfVk16xTOGX0z/AM12x+ofmKMuUZdJR97HHL6fzT15dZ3uO+/CtiOW5R327rVGXk4eTj/lHfDmwz9Vn1eGW7+2hymVdNKdTD2H8i2W6A/kW36Lgz3HjSpYDbhDYJjgpTkXpNQ2GhsmaKgpVQcQq1JHSRFoYMNHsaYtCUamRpcpc5lyDZEpjkTaDMPRbBJlaGw3DQ264aG0xYrBKJz/AGJ1tfy0q4yOlz5n6txyck1NPovp1+WHmn4bA/Cm9F1M/W4bndYu/Lza3dqeLw0JyTaukmop/V9j6Lg6OOMlyeHz9/K+MBZbKyVvRaG/DDHH08/PkuQlIrSNhbHIVrgJDYzlSgulWuJsmX8vKZbj/Hwq4jh9Oe8beV+hj5ejxZ/02Ydzkw++2biOX4vaWnlamDP6XnP41qn1HC+4pS4BK/1o+5y/+fzOn63jfXKJ6VYIKYQqhsCdIUBEy4kAwCQytJqlRNVKh0jnUUwogyVhYwCQyLZUIDGAsA4AECcJbgBtBX0e1zx/quGNktj1vp2eXmbN4jNrKullodPpnHj8d6c+/wAmU+6iz1o8vYBk4AgEuGAiA0BoAbQBF12EOK1yif/Z"/>
          <p:cNvSpPr>
            <a:spLocks noChangeAspect="1" noChangeArrowheads="1"/>
          </p:cNvSpPr>
          <p:nvPr userDrawn="1"/>
        </p:nvSpPr>
        <p:spPr bwMode="auto">
          <a:xfrm>
            <a:off x="155575" y="-1493838"/>
            <a:ext cx="4143375" cy="3114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18" name="AutoShape 11" descr="data:image/jpeg;base64,/9j/4AAQSkZJRgABAQAAAQABAAD/2wCEAAkGBxQSEhQUEhQUFBQVFBQUDxQUEBQUDxQUFBQWFhQUFBQYHCggGBolHBQUITEhJSkrLi4uFx8zODMsNygtLisBCgoKDg0OFxAQFywcHBwsLCwsLCwsLCwsLCwsLCwsLCwsLCwsLCwsLCwsLCwsLCwsLCwsLCwsLDcsLDcsLCssLP/AABEIAMMBAwMBEQACEQEDEQH/xAAcAAACAwEBAQEAAAAAAAAAAAACAwEEBQAGBwj/xAA7EAACAQIEBQICCAQFBQAAAAAAAQIDEQQSITEFBkFRYXGRIoETMkJSobHR4RQjwfAWYnKCkgcVMzTx/8QAGgEAAwEBAQEAAAAAAAAAAAAAAAECBAMFBv/EACgRAQEAAgICAQMEAwEBAAAAAAABAhEDBCExEgVBURQiMmETQnFSFf/aAAwDAQACEQMRAD8A9HTie7Xlw6MSatYjEiritWRURVSpudIihQyMiQsdxHDIxJtdILLYNmKLJpnRJ2Z9JkU4spkVaLiNKYBNwEFBiUemSZkWIDzCDpSAJiI4kQEhhzYQBuMkpgEgEXABkxgNxhyAPMU4HoWvOkNUCbXSQ2ehJqdQ6RBE0VtOgxgGxo9xI2vQY7gNLNIiriZxEZkaZNpjUBbM5InatGQJqomwjFYAlIDg4iBsWTVDzCDrgEphoJUxaMxMWgliDhwIsMBcrAQkwCGwBVygkA5AGHGmbbWKQWQnatBqJjgKy9x7Top0x7LSFEexpEhKRlGVPpEVUWIK5zqzFDQnZyIcRjQ4slQ4sVOIuASphoxXARKYjHGYaGzIzJpwakI3XAJTADhIQNuQYhmFsYKe40jiADJgHDCGwCUAY1FmuscMSuTtYZU9R7LRc4BKVhElYtOgSYzABpQUzIkUGxZNVFuMroirKmxwg5xaGxxmGjGhApyKCYsVEMRKjBGJMKcHcQEmIGIRisIGpiU5yAqC4ycAcMIsASAcAEgDFpxNdZJFiKOdXEziLZpnTug2NKlSiXMk3FVlTsdJkjSFANq0KEdBWiRyiTszYoVOH7IhRUxwqWUQ4sVOU2EidKCwAooKIO4jHElRkUFODSEBwQjGIJUgCcwtHtNwDrgSLgEpjCQCGwCAA0AZdGJotZofKFlcnanRdxUHqJG16BOkhylYoVYHWVFhTQ9k5AAtADYIVMUiYoEkMEyKSmAgehLiEhAYhBoRjiJQ4oRw2KAJsSYkwAkgDgDrgAgBRAJAJQBDAOACQBn0zvWaHJkqHGmTaqGkqDVQQqoVdztigmUeo9p0GwxpzAaTTJqoZJCigMZIcQAFEZUyLEcOuQpDmATEAOIlHwJNLiGwmwjTFABAHXABbAOACQBzYBKYw64gkAlAFCB3rND2iVGQViaqQ9IhRdccKs+pE6yooLjCbCAcowmKFTkE4C2rSHANloCgPZBsMaE0IJiJQmri2aYxFv8AJzGq2J4pTp9bvstfdmfl7GOE9tPD1eTP7aaHDZ/Sxut+xmw7szutOnJ17gtGuXbNZoNi9k5ICcwCGGwCc1HdpersK2T2qY2+kKontqvDTHLL6oyxyx9wdwTtyAJGHAE3AnJgNqcGd6zxZp6o51ZsVdeSLVQfQRlTHArziXEK1SJcJEJXAOAjIsmrg4kqS4hsIcQ2NFzQ4VBAohuy1dkurbsvci5STyvGXK+Iysdx2nHSHxvvtH9zFy92Y+MfLdx9LLLzl4Y+L4lKX1pP02XsYOTsZZ+7p6HHwYYzxFehBzZlzz20Saer4BiFHS9kt29iOO6rPz4Wx6eVNTV1a/5nrcHN41XmZ4flWlG25sl242aCmUlEhHpgcX5jhSuofHL1+Ber6+hx5OxjjGrh6mWfnLw+e8U41UqycqknJ9Ff4V6LoYM+XLNvx48eP01uWeaPo/gntfdttJeEcpnnx+cTzwnJNV7/AAuKjUinBp/melwdvDk9vM5uvlh6OTNm2bWnOQEnMAdcANMApUmd6zxZobnOrh8NyKuDYgVIYIZcJWrIqJpMSkokBnUmTRBslZ0J6E1UdYP6HhS4lxKnRX8x6v6sUryfyOXJy44e3bDgyz9MOrzE3/44JdnJ3fsjJl3rfGLZh0JP5Vn4rHTn9ed/Dfwr5Iw8vNyZe61cfFhj6ilKaT7vucdtEm3U4OTOeWTpJp6HhuGypeTh8vKMvyTzLiFQjTpx+tUm5S75YL9WvY7f4/2lx/vyWOCczNSSltsc8c8sKfN1ZlPD138dTq2yyWa2i7+D2et2ccvDyOXr5Y/YjEV1CLlJ2itWzdbJNs2OGWWWo8Lx/mWVW6g3Cn2+1LzJ/wBDzubtb8R7PB08cPOXt5ueJuYrla2ySM+qsyv5sOXTjlh8vKplt11L24XDTb5f5glSla+nTXT0Iyw+8EymXivpXCuKxrRVms3bv4OvF3Msbqs/L14tUsXGTaTs1o1LRp9j0+HuYcni+GLk6uWPmG37muWX0z2a9iUh6LwNMXkairBHauEW4HOrh62Iq45sQJqyKkKlNdfcoiqsbjhEuJWyC0GwKMbCoOprQmq25sSmNxrj6pXjC06nvGHr58GPm7OOHie23r9W8nnLxHjqtZyk5zlmk92zys8/ld162GMxmoWsTfb9iLdenSYwKrXYtK1KuYejmsc8qPjpv4HBJK70OOrUZZH1eJU6SzSe31Ut5eDpjhLU3GvD1+MSr15Sq2jm0p32iukTTlj48K4rq6DWxijLLDWS3fRepx+H3rTM/OosYXikqTUlLWLvf0HjNXcRyT5Y3bS5n5n/AIiNKMNFkVSqltnd7R+Sv7m3m5bcZGLq8ExyuTzFPFZm4vfp5/cy3H7tVy3dU6nSf6hCrqWHcbp663Xowzh4TXgurRuTLoZYbUK0cu2h1xu2PLHTT4Nxx0mr+12Tnx7OZ/avaw4pSxEU53zLRTi/5kV2fdepy/qq1r0ZiMXXoxzKTq0+korMv9y3idePlzx9VzvHhl/KH8O5mUrZ42/zQd180bMe/lP5Rwz6Us/a9BTnFpNSjZ7am2d3js9sV6uUqIm6sMWabOddIdBaE1TmxESyhSmyklTGYIMKRuVC2ekSgLZ6RKooJyk1GK3beiJyzmM3VY423UeU43zG53jRvGOzntJ+nZHm83c+2L0+DqST5Ze3mKtbsefbbfLdJqeFb4pPshVWN2Y3bQW3VZpJCtEq/hTnfKqbj8W4QutXeyX9WdMcIUjy2Lr1ZPM5N67W+FW6WOskg+O/J0aUa8XbSdvij19V3Qb0Xxll/IHSyWT3W5Fu3TCeFfHytCT8MeE8xPLuY1WwcctNeS+S7yRx4/HEawzntutglLObbGFjUUV9I1/qt8TXa3X1Cyb8J3ZPLpU3Fuc3lh2k9f78D9+E7vuUunUjUTlB3V9b6NeqOWWNldsc5lio41Dx8OXJGe42Ou9s1izhuITpu6fqu4rhMhMri9Dwrj821lk09U19lrc43D4u0ymT1uD4XTxMc8LU63WztTk9/q9H5Q5rLwnPK4X+mlQwlWEVF300I/xZQfPC+WjTR9V8sb93zvxsPEDYvQmqmwuQH4BJjKwmSKLQEACgIxMlc8sjifMVOldJ55/di/hXrIyc3bw4/E8tXF1ssvbx/EuMVK7vN6fZitIL5Hl8vYy5Pb0uLhx4/TNq1DO60uMu4bOGZxe1xEdSzXKFMlcbXDsG5NJL08s68XHcqjk5JhHpqXLtPKlUvm6tWsvGp6c6mHx8vMy72Uy8elefJ9J/af8AxRH6PFc+o5Sa08hzByvKg7q9vsSj+2zMvLw5cf8Ax6PW5sOb/rKoYeUqdpXcot3b3ab0Znyn4abjrwqY3DNxkl2DDLVTyTc0RToOyXZBb5LHHwuYLCzTvsupTll78BrxqqcYUm81nKpJq9rvSKv2OkunP4Xeo1MByZWxHx1JN+ZPT+/Q7YcWefqaZ+Xlww93a/T5JqU3eK8XUlZod6vJSw7XFGTj+Gum2mrOO9zLnxZY3y2Y3HPHeLDxNOwo45Y6VZo6SuVg8FVyyXqvzFnNwYvsHDMIp041aT+JwWZX0Wi2XfRXZxwwmU/uHeTV1l6a1HmaMYqNWH8xaT7XWhc7GU8XFxvVtu8b4YUOOv7q9zPOTOf7LvFjfss0+Pd1+J1na5Z6qLwYrNPj0et18rmjH6hnPbjerjQ1uPRW0XL52NE+oX7wv0c/IJ8ej91+5c+o4/fFH6K/kK47Te6a/E6Y9/C/bSb08vyZ/wB4o21mvZ39jv8ArOL8uX6Xk/DNxXNFON8icn0v8KM/J9Qxn8Zt2x6OV/lXnuI8yVKt1mtH7sdF8+5h5ezycn9NvHw4YeoxHVbfgzO0DOr2EavKrqVIWxQqi0uZHwYtLlWKKGcbfD8C5NRW72OvFj8rIeecxnye84Rw1Uoq+sur7eh63HxTB4nNz3krQaOjOG4zLrUVJWkk090xZYzKap453G7jEr8r0tXC6fRX+H0MuXUwvpvn1Lk1qsHiXBVG+kk99vu6/i7GPPr5YteHZ+fuvLLESWjpxcu+tn5sc9Rr1ZPMek5d4FOredV5VsrL8ka+Lr3Jj7Hbx4vXt6Ph/L9Gk81sz7yt+Rrw62OLDy97POanhqNmmRhtoGx6LbI47wpVo3S+NL/kuzM/PxfKNnV7Fw8V81x9KzaejR4+Usr1svMY1V2ZWMcKr31Oia+jf9OOMZfgk9NtdtzLb8M9qyxmWH/H0Kvw2FSTm4puWrZr8XzpmnJlj42+WwxrPPsatnRxjFoHRxbFoaGsSVtWiqmLsOf2mqtTFXK9BVqV/I5C3pXzajBcmkAKqsSrCJMqEBDI6mxHKt0mJ1i/hY6irpHt+VcLeWZ9I6fP+2b+phu7Ye5yax+L1kUeg8tMgItoYTYABgCZlal9iW78Vmvg1HNm+jV738exH+DDe9O/6zl1r5LySWy0WyS0OsknpnytvmuuNOwSYAEmMIchU/8Aj5XzP/7FVRXw53r56nj9iSZ17/HbePGPN4nc54uVV2WVaPCca6c1JM48mO4eOWn0jDc3fCtVt3M/yznhf+PG+XiI1R6Rs2GIFo9mRxAtHsyOIFo9gnXHILVepW0KkRarusMnKsGlSudQNDZc5jkLZDZRbcgCxTEuLUAWtUKuo/ivDJ9P5bhakpfet+Csen1J+x5fcy3yVsKZr0xuzhobBmGSFINGhyDQ2VJlJKkxhDYyRmAAkxlS5MZF1Ktk32Tb+SFl4lq+P+cj5TxGq5SbfVt+54Od3bX0V9Rg13qPFmpKZaDISsTYFiOJa6kfA91pszuiGmBIU2GgONQWjRObDRFN3KIICOBSbgAbjSJUg2rTlANjR1NCVFmmPZ7WKdDr7lTJeMfQuUMZmo5G9YP8Gel0st46eb3sdZ7buc2sG3ZhhOYWjDKQ5CDnGAtgC2xlaG4FsEhjYWxguTHCjI5kxeSi11n8K/qzN2uT4Yf9bulxfLPf4fOMTV3b82PFevnkxqr1OsZbS7lJdcC2nOGi29fPCvsefK0aB/CvsP5HIH+FfYPkPih4Qex8S54cNj47IlRaHtPxA6THstVDpsNq1UqmxbPVGoWFtWhXAaBKOo9lYbCIHo6EgORcoT8itXGrwzHulLMvR9mn0O3DzXjvhz5eKcmPxr1+B4xTqW1UZfdk/wAmexxdnDPx93k8nVzw9TcaOY0M1/DlIE7Q2B7C2MIuAC2EKhzDIuUitADkGipVSa72S3b2sgt+J4z5XUfO+Z+K/S1LLaOkPTr7nidnmvJn/T3+vxziwk+7z2Mr3VjjjPJ55bZjkdtOKUw0lEqgSC0MlJfZf/0fhPl9w/w6n9pexV+mX8s87/8ARUuWX0cfxJv0zL8rx7+P3hMuW5/5X6P9Tlfp/JPTpO9x1Xq8BqL7D+Wv5M4Xqc0+zrj2uO/dSq8Fl1i18mc7w8k/1dZzYX7q0uEvsRrKe4uZY37q8uFvsG6P2gfDGugvkckDLA+A+VVZCJYTwVKPiRLCND2n46C6QbPSHoPZuVRPSwxLKKEmuoHFiliegtHtfpYgmbnpXi+2pgePTp6XzR+69vk+hr4e5lh4vln5Opx8n9PRYDjNOrs8svuy3+Xc9bi7OHJPbyefp8nFd+4vuZojLUOZUgoXMNFsEqg9FaW6hUhShlUFq0fJWxOKjBXnJRXl/kLLkxwm7V4cWeV8R5Pj/MGeLhS269369l4PJ7PcvJfjj6et1urOLzfNeLxEru69zJi7ZXajVmdZEWlJlhLYhSplRzyLc59JO3T4mVqOf7n6Wsett48FES4KwgJMWjSxK2VKPz+QvhjfsPlfyW6EesYv/ahXhwv2P/Ll+S/4Sm94R9ib1uP8LnPnPup4nhFJ/Zt6M4ZdDhydce7yYs2twFdGvmrGbP6b/wCa04/UZfanV4DP7qfo0Zsujyz1Gid3jv3JfL0/uv8AAj9Jzfh0na4vyVPluf3X+AfpuX8H+p4vypYjlyotcrH+n5J9jx5+O+qzq/Dprp6nO42e467l9VXlSaIN0K1g0cy0J4zzZfmHxFzXcJirojzL4dsbMp5ei4RxlxahUd1tGXVevg9Xqdv/AFyed2+nMv3Y+2+6h7M8x4N3LUZx6H22TWxCiryaS6tsnLLHH3V8eGeX8YxMXzNCP1Yufn6sf1MWffwl1G/j+nZe8mNiuaakvq5Yei+L3Zk5O/yZeJ4aePpcWHn289jMc5u8pN9bt3ZluWWXuu/j7KE6+9hzEr/REpF6RSJQuXKjQJKw5QFjIDY02nxwiaT+kpK/Rzd166E/L+j+G/vH6NaPZeHEpAoVhByQGMRgYEAoAnKwaIp1B6GyHPUrSZU5w1VexqZNh7S5gewTkGi2qVknuk/VXD/DhfcOcmU9VSxHDqU94pPwZuTocef200cfd5ML+WFxDlhtN02n2WzMHJ9Pzw/j5ehx97jy/l4eWxXD5052mnZa2a+SRlywuPixoxyl8y7dCrk3OFx2743TWwdTMlqRPFacfM29XwfFuUcr3jt3aPf6PPM8fjfbwfqXWuGXznqlcX41GleMbSn2vpH/AFefB07Hax4549ufU6WXJ+7KeHjuJ8RlK8pyu/L0+SPIy5suS+XsTHDix1jGDX4k729hzj+7jlzVVliCpg5/ILqj+I2F1R/EbQphoCzBois1x6SCZUTY5u9r9FbYPQ9uUPIbGn6Tmz2I8R0R04PMSaRG5yDQ2ByGCJTK0nZVSY5CtJcytJ2XKQ9FsVNisVKYyT2jMGjLnIcgtKkytFsDY9EjOFg+4MRQjUVpxuvxXlM4cnBhyTVaOLmz48vDAxPLMfpIzXxQW66rs2uqueTz9HLCbxr1uHuY52S+1XF4bK9NGnp2PJzmvFevjdxXxGPlTSlT0nfKr+dHf03OvX5cuPLcceXGZ46rPqXtd6vv1bH87lTn7cdMXH4m+h2wxZOTPfhizld2fyNMjLb9nUnf8mFGN2tUo9zna6QapoXyomi5RsVKe4WUExQkoejTtdX1XfwBbTWglJ2tbRqzbWqva77Dl8DXksYfpWWp7EeJoKVgtMaQgCTHC2HOPQ2FzAtq9UuFSpDT7JkykhTACgxU4aSsE5DkGypzKkK0vOPRFymVobBnDQ2lVBXGEKNUm47XM/wrcQwudXW/XyeJ3+l/vhHt9HvT+OdYVfCqTjmWzbT6rozwrcsXp7mV3Cq+FurJeL/oduKbp3enkuOcKqU5JWbUleLt73N2FjByS78DwfK86s7XyrLdytom0aOHjz5LqRn5bjhN5VvYTkqmtZzbfVKKtp2ubp9Pv+1Ycu9P9Y0v8OYdfZb+a/Q6T6dxpvfy/CXwOj0i15zfsP8A+ZxJ/X5/hSxHK8JfVk16xTOGX0z/AM12x+ofmKMuUZdJR97HHL6fzT15dZ3uO+/CtiOW5R327rVGXk4eTj/lHfDmwz9Vn1eGW7+2hymVdNKdTD2H8i2W6A/kW36Lgz3HjSpYDbhDYJjgpTkXpNQ2GhsmaKgpVQcQq1JHSRFoYMNHsaYtCUamRpcpc5lyDZEpjkTaDMPRbBJlaGw3DQ264aG0xYrBKJz/AGJ1tfy0q4yOlz5n6txyck1NPovp1+WHmn4bA/Cm9F1M/W4bndYu/Lza3dqeLw0JyTaukmop/V9j6Lg6OOMlyeHz9/K+MBZbKyVvRaG/DDHH08/PkuQlIrSNhbHIVrgJDYzlSgulWuJsmX8vKZbj/Hwq4jh9Oe8beV+hj5ejxZ/02Ydzkw++2biOX4vaWnlamDP6XnP41qn1HC+4pS4BK/1o+5y/+fzOn63jfXKJ6VYIKYQqhsCdIUBEy4kAwCQytJqlRNVKh0jnUUwogyVhYwCQyLZUIDGAsA4AECcJbgBtBX0e1zx/quGNktj1vp2eXmbN4jNrKullodPpnHj8d6c+/wAmU+6iz1o8vYBk4AgEuGAiA0BoAbQBF12EOK1yif/Z"/>
          <p:cNvSpPr>
            <a:spLocks noChangeAspect="1" noChangeArrowheads="1"/>
          </p:cNvSpPr>
          <p:nvPr userDrawn="1"/>
        </p:nvSpPr>
        <p:spPr bwMode="auto">
          <a:xfrm>
            <a:off x="307975" y="-1341438"/>
            <a:ext cx="4143375" cy="3114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19" name="AutoShape 13" descr="data:image/jpeg;base64,/9j/4AAQSkZJRgABAQAAAQABAAD/2wCEAAkGBxQSEhQUEhQUFBQVFBQUDxQUEBQUDxQUFBQWFhQUFBQYHCggGBolHBQUITEhJSkrLi4uFx8zODMsNygtLisBCgoKDg0OFxAQFywcHBwsLCwsLCwsLCwsLCwsLCwsLCwsLCwsLCwsLCwsLCwsLCwsLCwsLCwsLDcsLDcsLCssLP/AABEIAMMBAwMBEQACEQEDEQH/xAAcAAACAwEBAQEAAAAAAAAAAAACAwEEBQAGBwj/xAA7EAACAQIEBQICCAQFBQAAAAAAAQIDEQQSITEFBkFRYXGRIoETMkJSobHR4RQjwfAWYnKCkgcVMzTx/8QAGgEAAwEBAQEAAAAAAAAAAAAAAAECBAMFBv/EACgRAQEAAgICAQMEAwEBAAAAAAABAhEDBCExEgVBURQiMmETQnFSFf/aAAwDAQACEQMRAD8A9HTie7Xlw6MSatYjEiritWRURVSpudIihQyMiQsdxHDIxJtdILLYNmKLJpnRJ2Z9JkU4spkVaLiNKYBNwEFBiUemSZkWIDzCDpSAJiI4kQEhhzYQBuMkpgEgEXABkxgNxhyAPMU4HoWvOkNUCbXSQ2ehJqdQ6RBE0VtOgxgGxo9xI2vQY7gNLNIiriZxEZkaZNpjUBbM5InatGQJqomwjFYAlIDg4iBsWTVDzCDrgEphoJUxaMxMWgliDhwIsMBcrAQkwCGwBVygkA5AGHGmbbWKQWQnatBqJjgKy9x7Top0x7LSFEexpEhKRlGVPpEVUWIK5zqzFDQnZyIcRjQ4slQ4sVOIuASphoxXARKYjHGYaGzIzJpwakI3XAJTADhIQNuQYhmFsYKe40jiADJgHDCGwCUAY1FmuscMSuTtYZU9R7LRc4BKVhElYtOgSYzABpQUzIkUGxZNVFuMroirKmxwg5xaGxxmGjGhApyKCYsVEMRKjBGJMKcHcQEmIGIRisIGpiU5yAqC4ycAcMIsASAcAEgDFpxNdZJFiKOdXEziLZpnTug2NKlSiXMk3FVlTsdJkjSFANq0KEdBWiRyiTszYoVOH7IhRUxwqWUQ4sVOU2EidKCwAooKIO4jHElRkUFODSEBwQjGIJUgCcwtHtNwDrgSLgEpjCQCGwCAA0AZdGJotZofKFlcnanRdxUHqJG16BOkhylYoVYHWVFhTQ9k5AAtADYIVMUiYoEkMEyKSmAgehLiEhAYhBoRjiJQ4oRw2KAJsSYkwAkgDgDrgAgBRAJAJQBDAOACQBn0zvWaHJkqHGmTaqGkqDVQQqoVdztigmUeo9p0GwxpzAaTTJqoZJCigMZIcQAFEZUyLEcOuQpDmATEAOIlHwJNLiGwmwjTFABAHXABbAOACQBzYBKYw64gkAlAFCB3rND2iVGQViaqQ9IhRdccKs+pE6yooLjCbCAcowmKFTkE4C2rSHANloCgPZBsMaE0IJiJQmri2aYxFv8AJzGq2J4pTp9bvstfdmfl7GOE9tPD1eTP7aaHDZ/Sxut+xmw7szutOnJ17gtGuXbNZoNi9k5ICcwCGGwCc1HdpersK2T2qY2+kKontqvDTHLL6oyxyx9wdwTtyAJGHAE3AnJgNqcGd6zxZp6o51ZsVdeSLVQfQRlTHArziXEK1SJcJEJXAOAjIsmrg4kqS4hsIcQ2NFzQ4VBAohuy1dkurbsvci5STyvGXK+Iysdx2nHSHxvvtH9zFy92Y+MfLdx9LLLzl4Y+L4lKX1pP02XsYOTsZZ+7p6HHwYYzxFehBzZlzz20Saer4BiFHS9kt29iOO6rPz4Wx6eVNTV1a/5nrcHN41XmZ4flWlG25sl242aCmUlEhHpgcX5jhSuofHL1+Ber6+hx5OxjjGrh6mWfnLw+e8U41UqycqknJ9Ff4V6LoYM+XLNvx48eP01uWeaPo/gntfdttJeEcpnnx+cTzwnJNV7/AAuKjUinBp/melwdvDk9vM5uvlh6OTNm2bWnOQEnMAdcANMApUmd6zxZobnOrh8NyKuDYgVIYIZcJWrIqJpMSkokBnUmTRBslZ0J6E1UdYP6HhS4lxKnRX8x6v6sUryfyOXJy44e3bDgyz9MOrzE3/44JdnJ3fsjJl3rfGLZh0JP5Vn4rHTn9ed/Dfwr5Iw8vNyZe61cfFhj6ilKaT7vucdtEm3U4OTOeWTpJp6HhuGypeTh8vKMvyTzLiFQjTpx+tUm5S75YL9WvY7f4/2lx/vyWOCczNSSltsc8c8sKfN1ZlPD138dTq2yyWa2i7+D2et2ccvDyOXr5Y/YjEV1CLlJ2itWzdbJNs2OGWWWo8Lx/mWVW6g3Cn2+1LzJ/wBDzubtb8R7PB08cPOXt5ueJuYrla2ySM+qsyv5sOXTjlh8vKplt11L24XDTb5f5glSla+nTXT0Iyw+8EymXivpXCuKxrRVms3bv4OvF3Msbqs/L14tUsXGTaTs1o1LRp9j0+HuYcni+GLk6uWPmG37muWX0z2a9iUh6LwNMXkairBHauEW4HOrh62Iq45sQJqyKkKlNdfcoiqsbjhEuJWyC0GwKMbCoOprQmq25sSmNxrj6pXjC06nvGHr58GPm7OOHie23r9W8nnLxHjqtZyk5zlmk92zys8/ld162GMxmoWsTfb9iLdenSYwKrXYtK1KuYejmsc8qPjpv4HBJK70OOrUZZH1eJU6SzSe31Ut5eDpjhLU3GvD1+MSr15Sq2jm0p32iukTTlj48K4rq6DWxijLLDWS3fRepx+H3rTM/OosYXikqTUlLWLvf0HjNXcRyT5Y3bS5n5n/AIiNKMNFkVSqltnd7R+Sv7m3m5bcZGLq8ExyuTzFPFZm4vfp5/cy3H7tVy3dU6nSf6hCrqWHcbp663Xowzh4TXgurRuTLoZYbUK0cu2h1xu2PLHTT4Nxx0mr+12Tnx7OZ/avaw4pSxEU53zLRTi/5kV2fdepy/qq1r0ZiMXXoxzKTq0+korMv9y3idePlzx9VzvHhl/KH8O5mUrZ42/zQd180bMe/lP5Rwz6Us/a9BTnFpNSjZ7am2d3js9sV6uUqIm6sMWabOddIdBaE1TmxESyhSmyklTGYIMKRuVC2ekSgLZ6RKooJyk1GK3beiJyzmM3VY423UeU43zG53jRvGOzntJ+nZHm83c+2L0+DqST5Ze3mKtbsefbbfLdJqeFb4pPshVWN2Y3bQW3VZpJCtEq/hTnfKqbj8W4QutXeyX9WdMcIUjy2Lr1ZPM5N67W+FW6WOskg+O/J0aUa8XbSdvij19V3Qb0Xxll/IHSyWT3W5Fu3TCeFfHytCT8MeE8xPLuY1WwcctNeS+S7yRx4/HEawzntutglLObbGFjUUV9I1/qt8TXa3X1Cyb8J3ZPLpU3Fuc3lh2k9f78D9+E7vuUunUjUTlB3V9b6NeqOWWNldsc5lio41Dx8OXJGe42Ou9s1izhuITpu6fqu4rhMhMri9Dwrj821lk09U19lrc43D4u0ymT1uD4XTxMc8LU63WztTk9/q9H5Q5rLwnPK4X+mlQwlWEVF300I/xZQfPC+WjTR9V8sb93zvxsPEDYvQmqmwuQH4BJjKwmSKLQEACgIxMlc8sjifMVOldJ55/di/hXrIyc3bw4/E8tXF1ssvbx/EuMVK7vN6fZitIL5Hl8vYy5Pb0uLhx4/TNq1DO60uMu4bOGZxe1xEdSzXKFMlcbXDsG5NJL08s68XHcqjk5JhHpqXLtPKlUvm6tWsvGp6c6mHx8vMy72Uy8elefJ9J/af8AxRH6PFc+o5Sa08hzByvKg7q9vsSj+2zMvLw5cf8Ax6PW5sOb/rKoYeUqdpXcot3b3ab0Znyn4abjrwqY3DNxkl2DDLVTyTc0RToOyXZBb5LHHwuYLCzTvsupTll78BrxqqcYUm81nKpJq9rvSKv2OkunP4Xeo1MByZWxHx1JN+ZPT+/Q7YcWefqaZ+Xlww93a/T5JqU3eK8XUlZod6vJSw7XFGTj+Gum2mrOO9zLnxZY3y2Y3HPHeLDxNOwo45Y6VZo6SuVg8FVyyXqvzFnNwYvsHDMIp041aT+JwWZX0Wi2XfRXZxwwmU/uHeTV1l6a1HmaMYqNWH8xaT7XWhc7GU8XFxvVtu8b4YUOOv7q9zPOTOf7LvFjfss0+Pd1+J1na5Z6qLwYrNPj0et18rmjH6hnPbjerjQ1uPRW0XL52NE+oX7wv0c/IJ8ej91+5c+o4/fFH6K/kK47Te6a/E6Y9/C/bSb08vyZ/wB4o21mvZ39jv8ArOL8uX6Xk/DNxXNFON8icn0v8KM/J9Qxn8Zt2x6OV/lXnuI8yVKt1mtH7sdF8+5h5ezycn9NvHw4YeoxHVbfgzO0DOr2EavKrqVIWxQqi0uZHwYtLlWKKGcbfD8C5NRW72OvFj8rIeecxnye84Rw1Uoq+sur7eh63HxTB4nNz3krQaOjOG4zLrUVJWkk090xZYzKap453G7jEr8r0tXC6fRX+H0MuXUwvpvn1Lk1qsHiXBVG+kk99vu6/i7GPPr5YteHZ+fuvLLESWjpxcu+tn5sc9Rr1ZPMek5d4FOredV5VsrL8ka+Lr3Jj7Hbx4vXt6Ph/L9Gk81sz7yt+Rrw62OLDy97POanhqNmmRhtoGx6LbI47wpVo3S+NL/kuzM/PxfKNnV7Fw8V81x9KzaejR4+Usr1svMY1V2ZWMcKr31Oia+jf9OOMZfgk9NtdtzLb8M9qyxmWH/H0Kvw2FSTm4puWrZr8XzpmnJlj42+WwxrPPsatnRxjFoHRxbFoaGsSVtWiqmLsOf2mqtTFXK9BVqV/I5C3pXzajBcmkAKqsSrCJMqEBDI6mxHKt0mJ1i/hY6irpHt+VcLeWZ9I6fP+2b+phu7Ye5yax+L1kUeg8tMgItoYTYABgCZlal9iW78Vmvg1HNm+jV738exH+DDe9O/6zl1r5LySWy0WyS0OsknpnytvmuuNOwSYAEmMIchU/8Aj5XzP/7FVRXw53r56nj9iSZ17/HbePGPN4nc54uVV2WVaPCca6c1JM48mO4eOWn0jDc3fCtVt3M/yznhf+PG+XiI1R6Rs2GIFo9mRxAtHsyOIFo9gnXHILVepW0KkRarusMnKsGlSudQNDZc5jkLZDZRbcgCxTEuLUAWtUKuo/ivDJ9P5bhakpfet+Csen1J+x5fcy3yVsKZr0xuzhobBmGSFINGhyDQ2VJlJKkxhDYyRmAAkxlS5MZF1Ktk32Tb+SFl4lq+P+cj5TxGq5SbfVt+54Od3bX0V9Rg13qPFmpKZaDISsTYFiOJa6kfA91pszuiGmBIU2GgONQWjRObDRFN3KIICOBSbgAbjSJUg2rTlANjR1NCVFmmPZ7WKdDr7lTJeMfQuUMZmo5G9YP8Gel0st46eb3sdZ7buc2sG3ZhhOYWjDKQ5CDnGAtgC2xlaG4FsEhjYWxguTHCjI5kxeSi11n8K/qzN2uT4Yf9bulxfLPf4fOMTV3b82PFevnkxqr1OsZbS7lJdcC2nOGi29fPCvsefK0aB/CvsP5HIH+FfYPkPih4Qex8S54cNj47IlRaHtPxA6THstVDpsNq1UqmxbPVGoWFtWhXAaBKOo9lYbCIHo6EgORcoT8itXGrwzHulLMvR9mn0O3DzXjvhz5eKcmPxr1+B4xTqW1UZfdk/wAmexxdnDPx93k8nVzw9TcaOY0M1/DlIE7Q2B7C2MIuAC2EKhzDIuUitADkGipVSa72S3b2sgt+J4z5XUfO+Z+K/S1LLaOkPTr7nidnmvJn/T3+vxziwk+7z2Mr3VjjjPJ55bZjkdtOKUw0lEqgSC0MlJfZf/0fhPl9w/w6n9pexV+mX8s87/8ARUuWX0cfxJv0zL8rx7+P3hMuW5/5X6P9Tlfp/JPTpO9x1Xq8BqL7D+Wv5M4Xqc0+zrj2uO/dSq8Fl1i18mc7w8k/1dZzYX7q0uEvsRrKe4uZY37q8uFvsG6P2gfDGugvkckDLA+A+VVZCJYTwVKPiRLCND2n46C6QbPSHoPZuVRPSwxLKKEmuoHFiliegtHtfpYgmbnpXi+2pgePTp6XzR+69vk+hr4e5lh4vln5Opx8n9PRYDjNOrs8svuy3+Xc9bi7OHJPbyefp8nFd+4vuZojLUOZUgoXMNFsEqg9FaW6hUhShlUFq0fJWxOKjBXnJRXl/kLLkxwm7V4cWeV8R5Pj/MGeLhS269369l4PJ7PcvJfjj6et1urOLzfNeLxEru69zJi7ZXajVmdZEWlJlhLYhSplRzyLc59JO3T4mVqOf7n6Wsett48FES4KwgJMWjSxK2VKPz+QvhjfsPlfyW6EesYv/ahXhwv2P/Ll+S/4Sm94R9ib1uP8LnPnPup4nhFJ/Zt6M4ZdDhydce7yYs2twFdGvmrGbP6b/wCa04/UZfanV4DP7qfo0Zsujyz1Gid3jv3JfL0/uv8AAj9Jzfh0na4vyVPluf3X+AfpuX8H+p4vypYjlyotcrH+n5J9jx5+O+qzq/Dprp6nO42e467l9VXlSaIN0K1g0cy0J4zzZfmHxFzXcJirojzL4dsbMp5ei4RxlxahUd1tGXVevg9Xqdv/AFyed2+nMv3Y+2+6h7M8x4N3LUZx6H22TWxCiryaS6tsnLLHH3V8eGeX8YxMXzNCP1Yufn6sf1MWffwl1G/j+nZe8mNiuaakvq5Yei+L3Zk5O/yZeJ4aePpcWHn289jMc5u8pN9bt3ZluWWXuu/j7KE6+9hzEr/REpF6RSJQuXKjQJKw5QFjIDY02nxwiaT+kpK/Rzd166E/L+j+G/vH6NaPZeHEpAoVhByQGMRgYEAoAnKwaIp1B6GyHPUrSZU5w1VexqZNh7S5gewTkGi2qVknuk/VXD/DhfcOcmU9VSxHDqU94pPwZuTocef200cfd5ML+WFxDlhtN02n2WzMHJ9Pzw/j5ehx97jy/l4eWxXD5052mnZa2a+SRlywuPixoxyl8y7dCrk3OFx2743TWwdTMlqRPFacfM29XwfFuUcr3jt3aPf6PPM8fjfbwfqXWuGXznqlcX41GleMbSn2vpH/AFefB07Hax4549ufU6WXJ+7KeHjuJ8RlK8pyu/L0+SPIy5suS+XsTHDix1jGDX4k729hzj+7jlzVVliCpg5/ILqj+I2F1R/EbQphoCzBois1x6SCZUTY5u9r9FbYPQ9uUPIbGn6Tmz2I8R0R04PMSaRG5yDQ2ByGCJTK0nZVSY5CtJcytJ2XKQ9FsVNisVKYyT2jMGjLnIcgtKkytFsDY9EjOFg+4MRQjUVpxuvxXlM4cnBhyTVaOLmz48vDAxPLMfpIzXxQW66rs2uqueTz9HLCbxr1uHuY52S+1XF4bK9NGnp2PJzmvFevjdxXxGPlTSlT0nfKr+dHf03OvX5cuPLcceXGZ46rPqXtd6vv1bH87lTn7cdMXH4m+h2wxZOTPfhizld2fyNMjLb9nUnf8mFGN2tUo9zna6QapoXyomi5RsVKe4WUExQkoejTtdX1XfwBbTWglJ2tbRqzbWqva77Dl8DXksYfpWWp7EeJoKVgtMaQgCTHC2HOPQ2FzAtq9UuFSpDT7JkykhTACgxU4aSsE5DkGypzKkK0vOPRFymVobBnDQ2lVBXGEKNUm47XM/wrcQwudXW/XyeJ3+l/vhHt9HvT+OdYVfCqTjmWzbT6rozwrcsXp7mV3Cq+FurJeL/oduKbp3enkuOcKqU5JWbUleLt73N2FjByS78DwfK86s7XyrLdytom0aOHjz5LqRn5bjhN5VvYTkqmtZzbfVKKtp2ubp9Pv+1Ycu9P9Y0v8OYdfZb+a/Q6T6dxpvfy/CXwOj0i15zfsP8A+ZxJ/X5/hSxHK8JfVk16xTOGX0z/AM12x+ofmKMuUZdJR97HHL6fzT15dZ3uO+/CtiOW5R327rVGXk4eTj/lHfDmwz9Vn1eGW7+2hymVdNKdTD2H8i2W6A/kW36Lgz3HjSpYDbhDYJjgpTkXpNQ2GhsmaKgpVQcQq1JHSRFoYMNHsaYtCUamRpcpc5lyDZEpjkTaDMPRbBJlaGw3DQ264aG0xYrBKJz/AGJ1tfy0q4yOlz5n6txyck1NPovp1+WHmn4bA/Cm9F1M/W4bndYu/Lza3dqeLw0JyTaukmop/V9j6Lg6OOMlyeHz9/K+MBZbKyVvRaG/DDHH08/PkuQlIrSNhbHIVrgJDYzlSgulWuJsmX8vKZbj/Hwq4jh9Oe8beV+hj5ejxZ/02Ydzkw++2biOX4vaWnlamDP6XnP41qn1HC+4pS4BK/1o+5y/+fzOn63jfXKJ6VYIKYQqhsCdIUBEy4kAwCQytJqlRNVKh0jnUUwogyVhYwCQyLZUIDGAsA4AECcJbgBtBX0e1zx/quGNktj1vp2eXmbN4jNrKullodPpnHj8d6c+/wAmU+6iz1o8vYBk4AgEuGAiA0BoAbQBF12EOK1yif/Z"/>
          <p:cNvSpPr>
            <a:spLocks noChangeAspect="1" noChangeArrowheads="1"/>
          </p:cNvSpPr>
          <p:nvPr userDrawn="1"/>
        </p:nvSpPr>
        <p:spPr bwMode="auto">
          <a:xfrm>
            <a:off x="460375" y="-1189038"/>
            <a:ext cx="4143375" cy="3114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pic>
        <p:nvPicPr>
          <p:cNvPr id="2063" name="Picture 15" descr="http://images.forwallpaper.com/files/thumbs/preview/102/1028898__heart-in-the-wild_p.jp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1783" y="3248645"/>
            <a:ext cx="1785229" cy="1116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55438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 hasCustomPrompt="1"/>
          </p:nvPr>
        </p:nvSpPr>
        <p:spPr>
          <a:xfrm>
            <a:off x="683568" y="1124744"/>
            <a:ext cx="7931224" cy="4536504"/>
          </a:xfrm>
        </p:spPr>
        <p:txBody>
          <a:bodyPr/>
          <a:lstStyle>
            <a:lvl1pPr>
              <a:defRPr lang="cs-CZ" sz="1000" b="1" cap="all" baseline="0" smtClean="0">
                <a:solidFill>
                  <a:schemeClr val="accent2">
                    <a:lumMod val="60000"/>
                    <a:lumOff val="40000"/>
                  </a:schemeClr>
                </a:solidFill>
                <a:effectLst/>
              </a:defRPr>
            </a:lvl1pPr>
          </a:lstStyle>
          <a:p>
            <a:r>
              <a:rPr lang="cs-CZ" sz="1000" kern="150" dirty="0" smtClean="0">
                <a:effectLst/>
                <a:latin typeface="+mj-lt"/>
                <a:ea typeface="Verdana"/>
                <a:cs typeface="Verdana"/>
              </a:rPr>
              <a:t> </a:t>
            </a:r>
            <a:r>
              <a:rPr lang="cs-CZ" sz="1000" kern="150" dirty="0" smtClean="0">
                <a:effectLst/>
                <a:latin typeface="+mj-lt"/>
                <a:ea typeface="SimSun"/>
                <a:cs typeface="Tahoma"/>
              </a:rPr>
              <a:t>Inspirací mohou být proutěná bludiště a altány schovávačky, koutky a zázemí, intimita soukromí</a:t>
            </a:r>
            <a:br>
              <a:rPr lang="cs-CZ" sz="1000" kern="150" dirty="0" smtClean="0">
                <a:effectLst/>
                <a:latin typeface="+mj-lt"/>
                <a:ea typeface="SimSun"/>
                <a:cs typeface="Tahoma"/>
              </a:rPr>
            </a:br>
            <a:r>
              <a:rPr lang="cs-CZ" sz="1000" kern="150" dirty="0" smtClean="0">
                <a:effectLst/>
                <a:latin typeface="Courier New"/>
                <a:ea typeface="SimSun"/>
                <a:cs typeface="+mj-cs"/>
              </a:rPr>
              <a:t> </a:t>
            </a:r>
            <a:r>
              <a:rPr lang="cs-CZ" sz="1000" kern="150" dirty="0" smtClean="0">
                <a:effectLst/>
                <a:latin typeface="+mj-lt"/>
                <a:ea typeface="SimSun"/>
                <a:cs typeface="Tahoma"/>
              </a:rPr>
              <a:t>(</a:t>
            </a:r>
            <a:r>
              <a:rPr lang="cs-CZ" sz="1000" b="1" kern="150" dirty="0" smtClean="0">
                <a:effectLst/>
                <a:latin typeface="+mj-lt"/>
                <a:ea typeface="SimSun"/>
                <a:cs typeface="Tahoma"/>
              </a:rPr>
              <a:t>zóna námětových her</a:t>
            </a:r>
            <a:r>
              <a:rPr lang="cs-CZ" sz="1000" kern="150" dirty="0" smtClean="0">
                <a:effectLst/>
                <a:latin typeface="+mj-lt"/>
                <a:ea typeface="SimSun"/>
                <a:cs typeface="Tahoma"/>
              </a:rPr>
              <a:t>…)</a:t>
            </a:r>
            <a:br>
              <a:rPr lang="cs-CZ" sz="1000" kern="150" dirty="0" smtClean="0">
                <a:effectLst/>
                <a:latin typeface="+mj-lt"/>
                <a:ea typeface="SimSun"/>
                <a:cs typeface="Tahoma"/>
              </a:rPr>
            </a:br>
            <a:r>
              <a:rPr lang="cs-CZ" sz="1000" kern="150" dirty="0" smtClean="0">
                <a:effectLst/>
                <a:latin typeface="Courier New"/>
                <a:ea typeface="SimSun"/>
              </a:rPr>
              <a:t/>
            </a:r>
            <a:br>
              <a:rPr lang="cs-CZ" sz="1000" kern="150" dirty="0" smtClean="0">
                <a:effectLst/>
                <a:latin typeface="Courier New"/>
                <a:ea typeface="SimSun"/>
              </a:rPr>
            </a:br>
            <a:r>
              <a:rPr lang="cs-CZ" sz="1000" kern="150" dirty="0" smtClean="0">
                <a:effectLst/>
                <a:latin typeface="+mj-lt"/>
                <a:ea typeface="SimSun"/>
                <a:cs typeface="Tahoma"/>
              </a:rPr>
              <a:t> </a:t>
            </a:r>
            <a:r>
              <a:rPr lang="cs-CZ" sz="1000" kern="150" dirty="0" smtClean="0">
                <a:effectLst/>
                <a:latin typeface="Courier New"/>
                <a:ea typeface="SimSun"/>
              </a:rPr>
              <a:t/>
            </a:r>
            <a:br>
              <a:rPr lang="cs-CZ" sz="1000" kern="150" dirty="0" smtClean="0">
                <a:effectLst/>
                <a:latin typeface="Courier New"/>
                <a:ea typeface="SimSun"/>
              </a:rPr>
            </a:br>
            <a:r>
              <a:rPr lang="cs-CZ" sz="1000" kern="150" dirty="0" smtClean="0">
                <a:effectLst/>
                <a:latin typeface="+mj-lt"/>
                <a:ea typeface="Verdana"/>
                <a:cs typeface="Verdana"/>
              </a:rPr>
              <a:t> </a:t>
            </a:r>
            <a:r>
              <a:rPr lang="cs-CZ" sz="1000" kern="150" dirty="0" smtClean="0">
                <a:effectLst/>
                <a:latin typeface="+mj-lt"/>
                <a:ea typeface="SimSun"/>
                <a:cs typeface="Tahoma"/>
              </a:rPr>
              <a:t>Místo pro experimenty s vodou, sněhem, pískem, kameny i bahnem </a:t>
            </a:r>
            <a:br>
              <a:rPr lang="cs-CZ" sz="1000" kern="150" dirty="0" smtClean="0">
                <a:effectLst/>
                <a:latin typeface="+mj-lt"/>
                <a:ea typeface="SimSun"/>
                <a:cs typeface="Tahoma"/>
              </a:rPr>
            </a:br>
            <a:r>
              <a:rPr lang="cs-CZ" sz="1000" kern="150" dirty="0" smtClean="0">
                <a:effectLst/>
                <a:latin typeface="+mj-lt"/>
                <a:ea typeface="SimSun"/>
                <a:cs typeface="Tahoma"/>
              </a:rPr>
              <a:t>(</a:t>
            </a:r>
            <a:r>
              <a:rPr lang="cs-CZ" sz="1000" b="1" kern="150" dirty="0" smtClean="0">
                <a:effectLst/>
                <a:latin typeface="+mj-lt"/>
                <a:ea typeface="SimSun"/>
                <a:cs typeface="Tahoma"/>
              </a:rPr>
              <a:t>výtvarné experimenty, před matematické představy)</a:t>
            </a:r>
            <a:br>
              <a:rPr lang="cs-CZ" sz="1000" b="1" kern="150" dirty="0" smtClean="0">
                <a:effectLst/>
                <a:latin typeface="+mj-lt"/>
                <a:ea typeface="SimSun"/>
                <a:cs typeface="Tahoma"/>
              </a:rPr>
            </a:br>
            <a:r>
              <a:rPr lang="cs-CZ" sz="1000" kern="150" dirty="0" smtClean="0">
                <a:effectLst/>
                <a:latin typeface="Courier New"/>
                <a:ea typeface="SimSun"/>
              </a:rPr>
              <a:t/>
            </a:r>
            <a:br>
              <a:rPr lang="cs-CZ" sz="1000" kern="150" dirty="0" smtClean="0">
                <a:effectLst/>
                <a:latin typeface="Courier New"/>
                <a:ea typeface="SimSun"/>
              </a:rPr>
            </a:br>
            <a:r>
              <a:rPr lang="cs-CZ" sz="1000" kern="150" dirty="0" smtClean="0">
                <a:effectLst/>
                <a:latin typeface="+mj-lt"/>
                <a:ea typeface="SimSun"/>
                <a:cs typeface="Tahoma"/>
              </a:rPr>
              <a:t> </a:t>
            </a:r>
            <a:r>
              <a:rPr lang="cs-CZ" sz="1000" kern="150" dirty="0" smtClean="0">
                <a:effectLst/>
                <a:latin typeface="Courier New"/>
                <a:ea typeface="SimSun"/>
              </a:rPr>
              <a:t/>
            </a:r>
            <a:br>
              <a:rPr lang="cs-CZ" sz="1000" kern="150" dirty="0" smtClean="0">
                <a:effectLst/>
                <a:latin typeface="Courier New"/>
                <a:ea typeface="SimSun"/>
              </a:rPr>
            </a:br>
            <a:r>
              <a:rPr lang="cs-CZ" sz="1000" kern="150" dirty="0" smtClean="0">
                <a:effectLst/>
                <a:latin typeface="+mj-lt"/>
                <a:ea typeface="SimSun"/>
                <a:cs typeface="Tahoma"/>
              </a:rPr>
              <a:t>Odpočinková zóna na zelené trávě, posezení na balvanech na slunci nebo ve stínu s tátou, mámou, kamarádem nebo plyšákem (Piknik, </a:t>
            </a:r>
            <a:r>
              <a:rPr lang="cs-CZ" sz="1000" b="1" kern="150" dirty="0" smtClean="0">
                <a:effectLst/>
                <a:latin typeface="+mj-lt"/>
                <a:ea typeface="SimSun"/>
                <a:cs typeface="Tahoma"/>
              </a:rPr>
              <a:t>relaxace, uvolnění</a:t>
            </a:r>
            <a:r>
              <a:rPr lang="cs-CZ" sz="1000" kern="150" dirty="0" smtClean="0">
                <a:effectLst/>
                <a:latin typeface="+mj-lt"/>
                <a:ea typeface="SimSun"/>
                <a:cs typeface="Tahoma"/>
              </a:rPr>
              <a:t>)</a:t>
            </a:r>
            <a:br>
              <a:rPr lang="cs-CZ" sz="1000" kern="150" dirty="0" smtClean="0">
                <a:effectLst/>
                <a:latin typeface="+mj-lt"/>
                <a:ea typeface="SimSun"/>
                <a:cs typeface="Tahoma"/>
              </a:rPr>
            </a:br>
            <a:r>
              <a:rPr lang="cs-CZ" sz="1000" kern="150" dirty="0" smtClean="0">
                <a:effectLst/>
                <a:latin typeface="Courier New"/>
                <a:ea typeface="SimSun"/>
              </a:rPr>
              <a:t/>
            </a:r>
            <a:br>
              <a:rPr lang="cs-CZ" sz="1000" kern="150" dirty="0" smtClean="0">
                <a:effectLst/>
                <a:latin typeface="Courier New"/>
                <a:ea typeface="SimSun"/>
              </a:rPr>
            </a:br>
            <a:r>
              <a:rPr lang="cs-CZ" sz="1000" kern="150" dirty="0" smtClean="0">
                <a:effectLst/>
                <a:latin typeface="+mj-lt"/>
                <a:ea typeface="SimSun"/>
                <a:cs typeface="Tahoma"/>
              </a:rPr>
              <a:t> </a:t>
            </a:r>
            <a:r>
              <a:rPr lang="cs-CZ" sz="1000" kern="150" dirty="0" smtClean="0">
                <a:effectLst/>
                <a:latin typeface="Courier New"/>
                <a:ea typeface="SimSun"/>
              </a:rPr>
              <a:t/>
            </a:r>
            <a:br>
              <a:rPr lang="cs-CZ" sz="1000" kern="150" dirty="0" smtClean="0">
                <a:effectLst/>
                <a:latin typeface="Courier New"/>
                <a:ea typeface="SimSun"/>
              </a:rPr>
            </a:br>
            <a:r>
              <a:rPr lang="cs-CZ" sz="1000" kern="150" dirty="0" smtClean="0">
                <a:effectLst/>
                <a:latin typeface="+mj-lt"/>
                <a:ea typeface="SimSun"/>
                <a:cs typeface="Tahoma"/>
              </a:rPr>
              <a:t>Zóna podněcující smysly, zvukový experiment, zvuky dřeva, kamení a dalších přírodních materiálů</a:t>
            </a:r>
            <a:br>
              <a:rPr lang="cs-CZ" sz="1000" kern="150" dirty="0" smtClean="0">
                <a:effectLst/>
                <a:latin typeface="+mj-lt"/>
                <a:ea typeface="SimSun"/>
                <a:cs typeface="Tahoma"/>
              </a:rPr>
            </a:br>
            <a:r>
              <a:rPr lang="cs-CZ" sz="1000" kern="150" dirty="0" smtClean="0">
                <a:effectLst/>
                <a:latin typeface="+mj-lt"/>
                <a:ea typeface="SimSun"/>
                <a:cs typeface="Tahoma"/>
              </a:rPr>
              <a:t>	(</a:t>
            </a:r>
            <a:r>
              <a:rPr lang="cs-CZ" sz="1000" b="1" kern="150" dirty="0" smtClean="0">
                <a:effectLst/>
                <a:latin typeface="+mj-lt"/>
                <a:ea typeface="SimSun"/>
                <a:cs typeface="Tahoma"/>
              </a:rPr>
              <a:t>Smyslové vnímání, fantazie, tvořivost, jemná motorika</a:t>
            </a:r>
            <a:r>
              <a:rPr lang="cs-CZ" sz="1000" kern="150" dirty="0" smtClean="0">
                <a:effectLst/>
                <a:latin typeface="+mj-lt"/>
                <a:ea typeface="SimSun"/>
                <a:cs typeface="Tahoma"/>
              </a:rPr>
              <a:t>)</a:t>
            </a:r>
            <a:br>
              <a:rPr lang="cs-CZ" sz="1000" kern="150" dirty="0" smtClean="0">
                <a:effectLst/>
                <a:latin typeface="+mj-lt"/>
                <a:ea typeface="SimSun"/>
                <a:cs typeface="Tahoma"/>
              </a:rPr>
            </a:br>
            <a:r>
              <a:rPr lang="cs-CZ" sz="1000" kern="150" dirty="0" smtClean="0">
                <a:effectLst/>
                <a:latin typeface="Courier New"/>
                <a:ea typeface="SimSun"/>
              </a:rPr>
              <a:t/>
            </a:r>
            <a:br>
              <a:rPr lang="cs-CZ" sz="1000" kern="150" dirty="0" smtClean="0">
                <a:effectLst/>
                <a:latin typeface="Courier New"/>
                <a:ea typeface="SimSun"/>
              </a:rPr>
            </a:br>
            <a:r>
              <a:rPr lang="cs-CZ" sz="1000" kern="150" dirty="0" smtClean="0">
                <a:effectLst/>
                <a:latin typeface="+mj-lt"/>
                <a:ea typeface="SimSun"/>
                <a:cs typeface="Tahoma"/>
              </a:rPr>
              <a:t> </a:t>
            </a:r>
            <a:r>
              <a:rPr lang="cs-CZ" sz="1000" kern="150" dirty="0" smtClean="0">
                <a:effectLst/>
                <a:latin typeface="Courier New"/>
                <a:ea typeface="SimSun"/>
              </a:rPr>
              <a:t/>
            </a:r>
            <a:br>
              <a:rPr lang="cs-CZ" sz="1000" kern="150" dirty="0" smtClean="0">
                <a:effectLst/>
                <a:latin typeface="Courier New"/>
                <a:ea typeface="SimSun"/>
              </a:rPr>
            </a:br>
            <a:r>
              <a:rPr lang="cs-CZ" sz="1000" kern="150" dirty="0" smtClean="0">
                <a:effectLst/>
                <a:latin typeface="+mj-lt"/>
                <a:ea typeface="SimSun"/>
                <a:cs typeface="Tahoma"/>
              </a:rPr>
              <a:t>Zóna pro sport a pohyb, tanec a akrobacii – cesty rovné i nerovné, pro chození běhání na boso i s lyžemi, 	sněžnicemi, chůdami, pro jízdu na kole i bruslích, pro skákání, plazení, šplhání i válení sudů…</a:t>
            </a:r>
            <a:br>
              <a:rPr lang="cs-CZ" sz="1000" kern="150" dirty="0" smtClean="0">
                <a:effectLst/>
                <a:latin typeface="+mj-lt"/>
                <a:ea typeface="SimSun"/>
                <a:cs typeface="Tahoma"/>
              </a:rPr>
            </a:br>
            <a:r>
              <a:rPr lang="cs-CZ" sz="1000" kern="150" dirty="0" smtClean="0">
                <a:effectLst/>
                <a:latin typeface="+mj-lt"/>
                <a:ea typeface="SimSun"/>
                <a:cs typeface="Tahoma"/>
              </a:rPr>
              <a:t>(</a:t>
            </a:r>
            <a:r>
              <a:rPr lang="cs-CZ" sz="1000" b="1" kern="150" dirty="0" smtClean="0">
                <a:effectLst/>
                <a:latin typeface="+mj-lt"/>
                <a:ea typeface="SimSun"/>
                <a:cs typeface="Tahoma"/>
              </a:rPr>
              <a:t>Koordinace pohybů, orientace v prostoru, hrubá motorika</a:t>
            </a:r>
            <a:r>
              <a:rPr lang="cs-CZ" sz="1000" kern="150" dirty="0" smtClean="0">
                <a:effectLst/>
                <a:latin typeface="+mj-lt"/>
                <a:ea typeface="SimSun"/>
                <a:cs typeface="Tahoma"/>
              </a:rPr>
              <a:t>)</a:t>
            </a:r>
            <a:r>
              <a:rPr lang="cs-CZ" sz="1000" kern="150" dirty="0" smtClean="0">
                <a:effectLst/>
                <a:latin typeface="Courier New"/>
                <a:ea typeface="SimSun"/>
              </a:rPr>
              <a:t/>
            </a:r>
            <a:br>
              <a:rPr lang="cs-CZ" sz="1000" kern="150" dirty="0" smtClean="0">
                <a:effectLst/>
                <a:latin typeface="Courier New"/>
                <a:ea typeface="SimSun"/>
              </a:rPr>
            </a:br>
            <a:r>
              <a:rPr lang="cs-CZ" sz="1000" b="1" kern="150" dirty="0" smtClean="0">
                <a:effectLst/>
                <a:latin typeface="+mj-lt"/>
                <a:ea typeface="SimSun"/>
                <a:cs typeface="Tahoma"/>
              </a:rPr>
              <a:t> </a:t>
            </a:r>
            <a:br>
              <a:rPr lang="cs-CZ" sz="1000" b="1" kern="150" dirty="0" smtClean="0">
                <a:effectLst/>
                <a:latin typeface="+mj-lt"/>
                <a:ea typeface="SimSun"/>
                <a:cs typeface="Tahoma"/>
              </a:rPr>
            </a:br>
            <a:r>
              <a:rPr lang="cs-CZ" sz="1000" kern="150" dirty="0" smtClean="0">
                <a:effectLst/>
                <a:latin typeface="Courier New"/>
                <a:ea typeface="SimSun"/>
              </a:rPr>
              <a:t/>
            </a:r>
            <a:br>
              <a:rPr lang="cs-CZ" sz="1000" kern="150" dirty="0" smtClean="0">
                <a:effectLst/>
                <a:latin typeface="Courier New"/>
                <a:ea typeface="SimSun"/>
              </a:rPr>
            </a:br>
            <a:r>
              <a:rPr lang="cs-CZ" sz="1000" kern="150" dirty="0" smtClean="0">
                <a:effectLst/>
                <a:latin typeface="+mj-lt"/>
                <a:ea typeface="Verdana"/>
                <a:cs typeface="Verdana"/>
              </a:rPr>
              <a:t> </a:t>
            </a:r>
            <a:r>
              <a:rPr lang="cs-CZ" sz="1000" kern="150" dirty="0" smtClean="0">
                <a:effectLst/>
                <a:latin typeface="+mj-lt"/>
                <a:ea typeface="SimSun"/>
                <a:cs typeface="Tahoma"/>
              </a:rPr>
              <a:t>Místo pro malé zahradníky případně, „zoo koutek“ </a:t>
            </a:r>
            <a:br>
              <a:rPr lang="cs-CZ" sz="1000" kern="150" dirty="0" smtClean="0">
                <a:effectLst/>
                <a:latin typeface="+mj-lt"/>
                <a:ea typeface="SimSun"/>
                <a:cs typeface="Tahoma"/>
              </a:rPr>
            </a:br>
            <a:r>
              <a:rPr lang="cs-CZ" sz="1000" kern="150" dirty="0" smtClean="0">
                <a:effectLst/>
                <a:latin typeface="+mj-lt"/>
                <a:ea typeface="SimSun"/>
                <a:cs typeface="Tahoma"/>
              </a:rPr>
              <a:t>(Kompostování, sázení, zalévání, sklízení…</a:t>
            </a:r>
            <a:r>
              <a:rPr lang="cs-CZ" sz="1000" b="1" kern="150" dirty="0" smtClean="0">
                <a:effectLst/>
                <a:latin typeface="+mj-lt"/>
                <a:ea typeface="SimSun"/>
                <a:cs typeface="Tahoma"/>
              </a:rPr>
              <a:t>péče o druhého, pracovní aktivity, environmentální činnosti, ekologie</a:t>
            </a:r>
            <a:r>
              <a:rPr lang="cs-CZ" sz="1000" kern="150" dirty="0" smtClean="0">
                <a:effectLst/>
                <a:latin typeface="+mj-lt"/>
                <a:ea typeface="SimSun"/>
                <a:cs typeface="Tahoma"/>
              </a:rPr>
              <a:t>)</a:t>
            </a:r>
            <a:r>
              <a:rPr lang="cs-CZ" sz="1000" kern="150" dirty="0" smtClean="0">
                <a:effectLst/>
                <a:latin typeface="Courier New"/>
                <a:ea typeface="SimSun"/>
              </a:rPr>
              <a:t/>
            </a:r>
            <a:br>
              <a:rPr lang="cs-CZ" sz="1000" kern="150" dirty="0" smtClean="0">
                <a:effectLst/>
                <a:latin typeface="Courier New"/>
                <a:ea typeface="SimSun"/>
              </a:rPr>
            </a:br>
            <a:r>
              <a:rPr lang="cs-CZ" sz="1000" kern="150" dirty="0" smtClean="0">
                <a:effectLst/>
                <a:latin typeface="+mj-lt"/>
                <a:ea typeface="SimSun"/>
                <a:cs typeface="Tahoma"/>
              </a:rPr>
              <a:t> </a:t>
            </a:r>
            <a:br>
              <a:rPr lang="cs-CZ" sz="1000" kern="150" dirty="0" smtClean="0">
                <a:effectLst/>
                <a:latin typeface="+mj-lt"/>
                <a:ea typeface="SimSun"/>
                <a:cs typeface="Tahoma"/>
              </a:rPr>
            </a:br>
            <a:r>
              <a:rPr lang="cs-CZ" sz="1000" kern="150" dirty="0" smtClean="0">
                <a:effectLst/>
                <a:latin typeface="Courier New"/>
                <a:ea typeface="SimSun"/>
              </a:rPr>
              <a:t/>
            </a:r>
            <a:br>
              <a:rPr lang="cs-CZ" sz="1000" kern="150" dirty="0" smtClean="0">
                <a:effectLst/>
                <a:latin typeface="Courier New"/>
                <a:ea typeface="SimSun"/>
              </a:rPr>
            </a:br>
            <a:r>
              <a:rPr lang="cs-CZ" sz="1000" kern="150" dirty="0" smtClean="0">
                <a:effectLst/>
                <a:latin typeface="+mj-lt"/>
                <a:ea typeface="Verdana"/>
                <a:cs typeface="Verdana"/>
              </a:rPr>
              <a:t>	 </a:t>
            </a:r>
            <a:r>
              <a:rPr lang="cs-CZ" sz="1000" kern="150" dirty="0" smtClean="0">
                <a:effectLst/>
                <a:latin typeface="+mj-lt"/>
                <a:ea typeface="SimSun"/>
                <a:cs typeface="Tahoma"/>
              </a:rPr>
              <a:t>Místo pro kulturní a společenské setkávání </a:t>
            </a:r>
            <a:br>
              <a:rPr lang="cs-CZ" sz="1000" kern="150" dirty="0" smtClean="0">
                <a:effectLst/>
                <a:latin typeface="+mj-lt"/>
                <a:ea typeface="SimSun"/>
                <a:cs typeface="Tahoma"/>
              </a:rPr>
            </a:br>
            <a:r>
              <a:rPr lang="cs-CZ" sz="1000" kern="150" dirty="0" smtClean="0">
                <a:effectLst/>
                <a:latin typeface="+mj-lt"/>
                <a:ea typeface="SimSun"/>
                <a:cs typeface="Tahoma"/>
              </a:rPr>
              <a:t>(</a:t>
            </a:r>
            <a:r>
              <a:rPr lang="cs-CZ" sz="1000" b="1" kern="150" dirty="0" smtClean="0">
                <a:effectLst/>
                <a:latin typeface="+mj-lt"/>
                <a:ea typeface="SimSun"/>
                <a:cs typeface="Tahoma"/>
              </a:rPr>
              <a:t>Společné akce</a:t>
            </a:r>
            <a:r>
              <a:rPr lang="cs-CZ" sz="1000" kern="150" dirty="0" smtClean="0">
                <a:effectLst/>
                <a:latin typeface="+mj-lt"/>
                <a:ea typeface="SimSun"/>
                <a:cs typeface="Tahoma"/>
              </a:rPr>
              <a:t> ve spolupráci s obcí – např. Den dětí, čarodějnice, zahradní slavnost, návštěva Martina na bílém koni, divadelní představení apod. dle ročního plánu akcí)</a:t>
            </a:r>
            <a:r>
              <a:rPr lang="cs-CZ" sz="1000" kern="150" dirty="0" smtClean="0">
                <a:effectLst/>
                <a:latin typeface="Courier New"/>
                <a:ea typeface="SimSun"/>
              </a:rPr>
              <a:t/>
            </a:r>
            <a:br>
              <a:rPr lang="cs-CZ" sz="1000" kern="150" dirty="0" smtClean="0">
                <a:effectLst/>
                <a:latin typeface="Courier New"/>
                <a:ea typeface="SimSun"/>
              </a:rPr>
            </a:br>
            <a:endParaRPr lang="cs-CZ" dirty="0"/>
          </a:p>
        </p:txBody>
      </p:sp>
      <p:pic>
        <p:nvPicPr>
          <p:cNvPr id="10" name="obrázek 1" descr="https://encrypted-tbn3.gstatic.com/images?q=tbn:ANd9GcSGTQvZqHtcCikNT8sVj7nZLSkEqmzg9NDiDf26TMUYWYx9JPKN"/>
          <p:cNvPicPr/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116632"/>
            <a:ext cx="2160240" cy="90010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598842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190FFF-0AEA-4A05-99BB-3BE0F865A000}" type="datetimeFigureOut">
              <a:rPr lang="cs-CZ" smtClean="0"/>
              <a:t>22.11.2013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9D1340-69D8-406F-B5EB-1B95BB52FA6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7299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823" r:id="rId10"/>
    <p:sldLayoutId id="2147483825" r:id="rId11"/>
    <p:sldLayoutId id="2147483826" r:id="rId12"/>
    <p:sldLayoutId id="2147483827" r:id="rId13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2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3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10.jpe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4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10" Type="http://schemas.openxmlformats.org/officeDocument/2006/relationships/image" Target="../media/image13.jpeg"/><Relationship Id="rId4" Type="http://schemas.openxmlformats.org/officeDocument/2006/relationships/image" Target="../media/image7.jpeg"/><Relationship Id="rId9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1.xml"/><Relationship Id="rId1" Type="http://schemas.openxmlformats.org/officeDocument/2006/relationships/tags" Target="../tags/tag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7.xml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7" Type="http://schemas.openxmlformats.org/officeDocument/2006/relationships/image" Target="../media/image24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image" Target="../media/image26.jpeg"/><Relationship Id="rId7" Type="http://schemas.openxmlformats.org/officeDocument/2006/relationships/image" Target="../media/image30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0.xml"/><Relationship Id="rId6" Type="http://schemas.openxmlformats.org/officeDocument/2006/relationships/image" Target="../media/image29.jpeg"/><Relationship Id="rId11" Type="http://schemas.openxmlformats.org/officeDocument/2006/relationships/image" Target="../media/image34.jpeg"/><Relationship Id="rId5" Type="http://schemas.openxmlformats.org/officeDocument/2006/relationships/image" Target="../media/image28.jpeg"/><Relationship Id="rId10" Type="http://schemas.openxmlformats.org/officeDocument/2006/relationships/image" Target="../media/image33.jpeg"/><Relationship Id="rId4" Type="http://schemas.openxmlformats.org/officeDocument/2006/relationships/image" Target="../media/image27.jpeg"/><Relationship Id="rId9" Type="http://schemas.openxmlformats.org/officeDocument/2006/relationships/image" Target="../media/image32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792088"/>
          </a:xfrm>
        </p:spPr>
        <p:txBody>
          <a:bodyPr>
            <a:normAutofit/>
          </a:bodyPr>
          <a:lstStyle/>
          <a:p>
            <a:r>
              <a:rPr lang="cs-CZ" sz="2800" dirty="0" smtClean="0"/>
              <a:t>MATEŘSKÁ ŠKOLA VODNICKÁ PRAHA 4 ÚJEZD</a:t>
            </a:r>
            <a:endParaRPr lang="cs-CZ" sz="2800" dirty="0"/>
          </a:p>
        </p:txBody>
      </p:sp>
      <p:sp>
        <p:nvSpPr>
          <p:cNvPr id="3" name="TextovéPole 2"/>
          <p:cNvSpPr txBox="1"/>
          <p:nvPr/>
        </p:nvSpPr>
        <p:spPr>
          <a:xfrm>
            <a:off x="612276" y="2636912"/>
            <a:ext cx="76328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cs-CZ" dirty="0" smtClean="0">
                <a:solidFill>
                  <a:schemeClr val="bg2">
                    <a:lumMod val="50000"/>
                  </a:schemeClr>
                </a:solidFill>
              </a:rPr>
              <a:t>proč </a:t>
            </a:r>
            <a:r>
              <a:rPr lang="cs-CZ" dirty="0">
                <a:solidFill>
                  <a:schemeClr val="bg2">
                    <a:lumMod val="50000"/>
                  </a:schemeClr>
                </a:solidFill>
              </a:rPr>
              <a:t>bychom měli vybrat právě váš </a:t>
            </a:r>
            <a:r>
              <a:rPr lang="cs-CZ" dirty="0" smtClean="0">
                <a:solidFill>
                  <a:schemeClr val="bg2">
                    <a:lumMod val="50000"/>
                  </a:schemeClr>
                </a:solidFill>
              </a:rPr>
              <a:t>projekt ?</a:t>
            </a:r>
            <a:endParaRPr lang="cs-CZ" dirty="0">
              <a:solidFill>
                <a:schemeClr val="bg2">
                  <a:lumMod val="50000"/>
                </a:schemeClr>
              </a:solidFill>
            </a:endParaRPr>
          </a:p>
          <a:p>
            <a:pPr lvl="0"/>
            <a:r>
              <a:rPr lang="cs-CZ" dirty="0">
                <a:solidFill>
                  <a:schemeClr val="bg2">
                    <a:lumMod val="50000"/>
                  </a:schemeClr>
                </a:solidFill>
              </a:rPr>
              <a:t>proč si myslíte, že projekt zvládnete </a:t>
            </a:r>
            <a:r>
              <a:rPr lang="cs-CZ" dirty="0" smtClean="0">
                <a:solidFill>
                  <a:schemeClr val="bg2">
                    <a:lumMod val="50000"/>
                  </a:schemeClr>
                </a:solidFill>
              </a:rPr>
              <a:t>realizovat?</a:t>
            </a:r>
            <a:endParaRPr lang="cs-CZ" dirty="0">
              <a:solidFill>
                <a:schemeClr val="bg2">
                  <a:lumMod val="50000"/>
                </a:schemeClr>
              </a:solidFill>
            </a:endParaRPr>
          </a:p>
          <a:p>
            <a:pPr lvl="0"/>
            <a:r>
              <a:rPr lang="cs-CZ" dirty="0">
                <a:solidFill>
                  <a:schemeClr val="bg2">
                    <a:lumMod val="50000"/>
                  </a:schemeClr>
                </a:solidFill>
              </a:rPr>
              <a:t>co byste dělali, pokud byste nadační podporu </a:t>
            </a:r>
            <a:r>
              <a:rPr lang="cs-CZ" dirty="0" smtClean="0">
                <a:solidFill>
                  <a:schemeClr val="bg2">
                    <a:lumMod val="50000"/>
                  </a:schemeClr>
                </a:solidFill>
              </a:rPr>
              <a:t>nezískali?</a:t>
            </a:r>
            <a:endParaRPr lang="cs-CZ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TextovéPole 3"/>
          <p:cNvSpPr txBox="1"/>
          <p:nvPr/>
        </p:nvSpPr>
        <p:spPr>
          <a:xfrm>
            <a:off x="625985" y="2060848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Cíl projektu</a:t>
            </a:r>
            <a:endParaRPr lang="cs-CZ" dirty="0"/>
          </a:p>
        </p:txBody>
      </p:sp>
      <p:pic>
        <p:nvPicPr>
          <p:cNvPr id="5" name="obrázek 1" descr="https://encrypted-tbn3.gstatic.com/images?q=tbn:ANd9GcSGTQvZqHtcCikNT8sVj7nZLSkEqmzg9NDiDf26TMUYWYx9JPKN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5157192"/>
            <a:ext cx="2076450" cy="1080135"/>
          </a:xfrm>
          <a:prstGeom prst="rect">
            <a:avLst/>
          </a:prstGeom>
          <a:noFill/>
          <a:ln>
            <a:noFill/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4663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5988"/>
    </mc:Choice>
    <mc:Fallback xmlns="">
      <p:transition spd="slow" advTm="3598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/>
          <p:cNvSpPr txBox="1"/>
          <p:nvPr/>
        </p:nvSpPr>
        <p:spPr>
          <a:xfrm>
            <a:off x="625985" y="2060848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Cíl projektu</a:t>
            </a:r>
            <a:endParaRPr lang="cs-CZ" dirty="0"/>
          </a:p>
        </p:txBody>
      </p:sp>
      <p:pic>
        <p:nvPicPr>
          <p:cNvPr id="3" name="obrázek 1" descr="https://encrypted-tbn3.gstatic.com/images?q=tbn:ANd9GcSGTQvZqHtcCikNT8sVj7nZLSkEqmzg9NDiDf26TMUYWYx9JPKN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5157192"/>
            <a:ext cx="2076450" cy="1080135"/>
          </a:xfrm>
          <a:prstGeom prst="rect">
            <a:avLst/>
          </a:prstGeom>
          <a:noFill/>
          <a:ln>
            <a:noFill/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464846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1741"/>
    </mc:Choice>
    <mc:Fallback xmlns="">
      <p:transition spd="slow" advTm="5174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Petra\AppData\Local\Microsoft\Windows\Temporary Internet Files\Content.Outlook\D5UIDN21\P1020142.JPG"/>
          <p:cNvPicPr>
            <a:picLocks noChangeAspect="1" noChangeArrowheads="1"/>
          </p:cNvPicPr>
          <p:nvPr/>
        </p:nvPicPr>
        <p:blipFill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836713"/>
            <a:ext cx="7167612" cy="5375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obrázek 1" descr="https://encrypted-tbn3.gstatic.com/images?q=tbn:ANd9GcSGTQvZqHtcCikNT8sVj7nZLSkEqmzg9NDiDf26TMUYWYx9JPKN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4632040"/>
            <a:ext cx="2076450" cy="1080135"/>
          </a:xfrm>
          <a:prstGeom prst="rect">
            <a:avLst/>
          </a:prstGeom>
          <a:noFill/>
          <a:ln>
            <a:noFill/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841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554"/>
    </mc:Choice>
    <mc:Fallback xmlns="">
      <p:transition spd="slow" advTm="2255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671114"/>
            <a:ext cx="2118885" cy="437852"/>
          </a:xfrm>
          <a:solidFill>
            <a:srgbClr val="92D050"/>
          </a:solidFill>
        </p:spPr>
        <p:txBody>
          <a:bodyPr>
            <a:normAutofit/>
          </a:bodyPr>
          <a:lstStyle/>
          <a:p>
            <a:r>
              <a:rPr lang="cs-CZ" sz="2000" b="1" dirty="0">
                <a:solidFill>
                  <a:schemeClr val="bg1"/>
                </a:solidFill>
              </a:rPr>
              <a:t>spolu… pospolu</a:t>
            </a:r>
          </a:p>
        </p:txBody>
      </p:sp>
      <p:pic>
        <p:nvPicPr>
          <p:cNvPr id="4098" name="Picture 2" descr="F:\zahrada 00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44233" y="3841673"/>
            <a:ext cx="2112331" cy="1611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F:\zahrada 035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0423" y="3969095"/>
            <a:ext cx="1978529" cy="1483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F:\zahrada 046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2763441"/>
            <a:ext cx="2230752" cy="1673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F:\zahrada 044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1" y="1007050"/>
            <a:ext cx="2311463" cy="1756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F:\zahrada 006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10" t="7292" r="26325" b="1900"/>
          <a:stretch/>
        </p:blipFill>
        <p:spPr bwMode="auto">
          <a:xfrm>
            <a:off x="3850424" y="1029922"/>
            <a:ext cx="1867082" cy="2939173"/>
          </a:xfrm>
          <a:prstGeom prst="rect">
            <a:avLst/>
          </a:prstGeom>
          <a:ln w="28575" cap="rnd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pic>
      <p:pic>
        <p:nvPicPr>
          <p:cNvPr id="4104" name="Picture 8" descr="F:\zahrada 034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5446" y="4436505"/>
            <a:ext cx="1344978" cy="1016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5" name="Picture 9" descr="F:\zahrada 043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0330" y="1007049"/>
            <a:ext cx="2106234" cy="2913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Nadpis 1"/>
          <p:cNvSpPr txBox="1">
            <a:spLocks/>
          </p:cNvSpPr>
          <p:nvPr/>
        </p:nvSpPr>
        <p:spPr>
          <a:xfrm>
            <a:off x="0" y="332656"/>
            <a:ext cx="2118885" cy="437852"/>
          </a:xfrm>
          <a:prstGeom prst="rect">
            <a:avLst/>
          </a:prstGeom>
          <a:solidFill>
            <a:srgbClr val="92D050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2000" b="1" dirty="0" smtClean="0">
                <a:solidFill>
                  <a:schemeClr val="bg1"/>
                </a:solidFill>
              </a:rPr>
              <a:t>Cíl projektu</a:t>
            </a:r>
            <a:endParaRPr lang="cs-CZ" sz="2000" b="1" dirty="0">
              <a:solidFill>
                <a:schemeClr val="bg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64166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372"/>
    </mc:Choice>
    <mc:Fallback xmlns="">
      <p:transition spd="slow" advTm="1637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1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élník 4"/>
          <p:cNvSpPr/>
          <p:nvPr/>
        </p:nvSpPr>
        <p:spPr>
          <a:xfrm>
            <a:off x="344758" y="373306"/>
            <a:ext cx="835292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cs-CZ" sz="1600" dirty="0">
                <a:solidFill>
                  <a:schemeClr val="bg2">
                    <a:lumMod val="50000"/>
                  </a:schemeClr>
                </a:solidFill>
              </a:rPr>
              <a:t>proč bychom měli vybrat právě váš projekt ?</a:t>
            </a:r>
          </a:p>
        </p:txBody>
      </p:sp>
      <p:sp>
        <p:nvSpPr>
          <p:cNvPr id="6" name="Obdélník 5"/>
          <p:cNvSpPr/>
          <p:nvPr/>
        </p:nvSpPr>
        <p:spPr>
          <a:xfrm>
            <a:off x="539552" y="5949280"/>
            <a:ext cx="83529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cs-CZ" sz="1600" dirty="0" smtClean="0">
                <a:solidFill>
                  <a:schemeClr val="bg2">
                    <a:lumMod val="50000"/>
                  </a:schemeClr>
                </a:solidFill>
              </a:rPr>
              <a:t>protože tam, kde žijeme, nejsou les děti a paneláky  ve vzájemné symbióze, </a:t>
            </a:r>
          </a:p>
          <a:p>
            <a:pPr lvl="0"/>
            <a:r>
              <a:rPr lang="cs-CZ" sz="1600" dirty="0" smtClean="0">
                <a:solidFill>
                  <a:schemeClr val="bg2">
                    <a:lumMod val="50000"/>
                  </a:schemeClr>
                </a:solidFill>
              </a:rPr>
              <a:t>rodiny využívají dětská uniformní hřiště a do lesa nechodí</a:t>
            </a:r>
            <a:endParaRPr lang="cs-CZ" sz="1600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69897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5797"/>
    </mc:Choice>
    <mc:Fallback xmlns="">
      <p:transition spd="slow" advTm="5579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717239" y="188640"/>
            <a:ext cx="46085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cs-CZ" dirty="0">
                <a:solidFill>
                  <a:schemeClr val="bg2">
                    <a:lumMod val="50000"/>
                  </a:schemeClr>
                </a:solidFill>
              </a:rPr>
              <a:t>proč bychom měli vybrat právě váš projekt ?</a:t>
            </a:r>
          </a:p>
        </p:txBody>
      </p:sp>
      <p:sp>
        <p:nvSpPr>
          <p:cNvPr id="3" name="Obdélník 2"/>
          <p:cNvSpPr/>
          <p:nvPr/>
        </p:nvSpPr>
        <p:spPr>
          <a:xfrm>
            <a:off x="683568" y="620688"/>
            <a:ext cx="7488832" cy="36381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lnSpc>
                <a:spcPct val="115000"/>
              </a:lnSpc>
              <a:spcAft>
                <a:spcPts val="1000"/>
              </a:spcAft>
            </a:pPr>
            <a:r>
              <a:rPr lang="cs-CZ" sz="1050" kern="150" dirty="0">
                <a:solidFill>
                  <a:schemeClr val="accent6">
                    <a:lumMod val="60000"/>
                    <a:lumOff val="40000"/>
                  </a:schemeClr>
                </a:solidFill>
                <a:ea typeface="Verdana"/>
                <a:cs typeface="Verdana"/>
              </a:rPr>
              <a:t>∞ </a:t>
            </a:r>
            <a:r>
              <a:rPr lang="cs-CZ" sz="1050" kern="150" cap="all" dirty="0">
                <a:solidFill>
                  <a:schemeClr val="accent6">
                    <a:lumMod val="60000"/>
                    <a:lumOff val="40000"/>
                  </a:schemeClr>
                </a:solidFill>
                <a:ea typeface="SimSun"/>
                <a:cs typeface="Tahoma"/>
              </a:rPr>
              <a:t>Inspirací mohou být proutěná bludiště a altány schovávačky, koutky a zázemí, intimita </a:t>
            </a:r>
            <a:r>
              <a:rPr lang="cs-CZ" sz="1050" kern="150" cap="all" dirty="0" smtClean="0">
                <a:solidFill>
                  <a:schemeClr val="accent6">
                    <a:lumMod val="60000"/>
                    <a:lumOff val="40000"/>
                  </a:schemeClr>
                </a:solidFill>
                <a:ea typeface="SimSun"/>
                <a:cs typeface="Tahoma"/>
              </a:rPr>
              <a:t>soukromí </a:t>
            </a:r>
            <a:r>
              <a:rPr lang="cs-CZ" sz="1050" cap="all" dirty="0" smtClean="0">
                <a:solidFill>
                  <a:schemeClr val="accent6">
                    <a:lumMod val="60000"/>
                    <a:lumOff val="40000"/>
                  </a:schemeClr>
                </a:solidFill>
                <a:ea typeface="SimSun"/>
                <a:cs typeface="Times New Roman"/>
              </a:rPr>
              <a:t> </a:t>
            </a:r>
            <a:r>
              <a:rPr lang="cs-CZ" sz="1050" kern="150" cap="all" dirty="0" smtClean="0">
                <a:solidFill>
                  <a:schemeClr val="accent6">
                    <a:lumMod val="60000"/>
                    <a:lumOff val="40000"/>
                  </a:schemeClr>
                </a:solidFill>
                <a:ea typeface="SimSun"/>
                <a:cs typeface="Tahoma"/>
              </a:rPr>
              <a:t>(</a:t>
            </a:r>
            <a:r>
              <a:rPr lang="cs-CZ" sz="1050" b="1" kern="150" cap="all" dirty="0">
                <a:solidFill>
                  <a:schemeClr val="accent6">
                    <a:lumMod val="60000"/>
                    <a:lumOff val="40000"/>
                  </a:schemeClr>
                </a:solidFill>
                <a:ea typeface="SimSun"/>
                <a:cs typeface="Tahoma"/>
              </a:rPr>
              <a:t>Zóna námětových her</a:t>
            </a:r>
            <a:r>
              <a:rPr lang="cs-CZ" sz="1050" kern="150" cap="all" dirty="0">
                <a:solidFill>
                  <a:schemeClr val="accent6">
                    <a:lumMod val="60000"/>
                    <a:lumOff val="40000"/>
                  </a:schemeClr>
                </a:solidFill>
                <a:ea typeface="SimSun"/>
                <a:cs typeface="Tahoma"/>
              </a:rPr>
              <a:t>…)</a:t>
            </a:r>
            <a:endParaRPr lang="cs-CZ" sz="1050" cap="all" dirty="0">
              <a:solidFill>
                <a:schemeClr val="accent6">
                  <a:lumMod val="60000"/>
                  <a:lumOff val="40000"/>
                </a:schemeClr>
              </a:solidFill>
              <a:ea typeface="Calibri"/>
              <a:cs typeface="Times New Roman"/>
            </a:endParaRPr>
          </a:p>
          <a:p>
            <a:pPr algn="just" fontAlgn="base">
              <a:lnSpc>
                <a:spcPct val="115000"/>
              </a:lnSpc>
              <a:spcAft>
                <a:spcPts val="1000"/>
              </a:spcAft>
            </a:pPr>
            <a:r>
              <a:rPr lang="cs-CZ" sz="1050" kern="150" cap="all" dirty="0" smtClean="0">
                <a:solidFill>
                  <a:schemeClr val="accent6">
                    <a:lumMod val="60000"/>
                    <a:lumOff val="40000"/>
                  </a:schemeClr>
                </a:solidFill>
                <a:ea typeface="Verdana"/>
                <a:cs typeface="Verdana"/>
              </a:rPr>
              <a:t>∞ </a:t>
            </a:r>
            <a:r>
              <a:rPr lang="cs-CZ" sz="1050" kern="150" cap="all" dirty="0">
                <a:solidFill>
                  <a:schemeClr val="accent6">
                    <a:lumMod val="60000"/>
                    <a:lumOff val="40000"/>
                  </a:schemeClr>
                </a:solidFill>
                <a:ea typeface="SimSun"/>
                <a:cs typeface="Tahoma"/>
              </a:rPr>
              <a:t>Místo pro experimenty s vodou, sněhem, pískem, kameny i bahnem. (</a:t>
            </a:r>
            <a:r>
              <a:rPr lang="cs-CZ" sz="1050" b="1" kern="150" cap="all" dirty="0">
                <a:solidFill>
                  <a:schemeClr val="accent6">
                    <a:lumMod val="60000"/>
                    <a:lumOff val="40000"/>
                  </a:schemeClr>
                </a:solidFill>
                <a:ea typeface="SimSun"/>
                <a:cs typeface="Tahoma"/>
              </a:rPr>
              <a:t>Výtvarné experimenty, </a:t>
            </a:r>
            <a:r>
              <a:rPr lang="cs-CZ" sz="1050" b="1" kern="150" cap="all" dirty="0" smtClean="0">
                <a:solidFill>
                  <a:schemeClr val="accent6">
                    <a:lumMod val="60000"/>
                    <a:lumOff val="40000"/>
                  </a:schemeClr>
                </a:solidFill>
                <a:ea typeface="SimSun"/>
                <a:cs typeface="Tahoma"/>
              </a:rPr>
              <a:t>před </a:t>
            </a:r>
            <a:r>
              <a:rPr lang="cs-CZ" sz="1050" b="1" kern="150" cap="all" dirty="0">
                <a:solidFill>
                  <a:schemeClr val="accent6">
                    <a:lumMod val="60000"/>
                    <a:lumOff val="40000"/>
                  </a:schemeClr>
                </a:solidFill>
                <a:ea typeface="SimSun"/>
                <a:cs typeface="Tahoma"/>
              </a:rPr>
              <a:t>matematické představy</a:t>
            </a:r>
            <a:r>
              <a:rPr lang="cs-CZ" sz="1050" b="1" kern="150" cap="all" dirty="0" smtClean="0">
                <a:solidFill>
                  <a:schemeClr val="accent6">
                    <a:lumMod val="60000"/>
                    <a:lumOff val="40000"/>
                  </a:schemeClr>
                </a:solidFill>
                <a:ea typeface="SimSun"/>
                <a:cs typeface="Tahoma"/>
              </a:rPr>
              <a:t>)</a:t>
            </a:r>
            <a:endParaRPr lang="cs-CZ" sz="1050" cap="all" dirty="0" smtClean="0">
              <a:solidFill>
                <a:schemeClr val="accent6">
                  <a:lumMod val="60000"/>
                  <a:lumOff val="40000"/>
                </a:schemeClr>
              </a:solidFill>
              <a:ea typeface="SimSun"/>
              <a:cs typeface="Times New Roman"/>
            </a:endParaRPr>
          </a:p>
          <a:p>
            <a:pPr algn="just" fontAlgn="base">
              <a:lnSpc>
                <a:spcPct val="115000"/>
              </a:lnSpc>
              <a:spcAft>
                <a:spcPts val="1000"/>
              </a:spcAft>
            </a:pPr>
            <a:r>
              <a:rPr lang="cs-CZ" sz="1050" kern="150" cap="all" dirty="0" smtClean="0">
                <a:solidFill>
                  <a:schemeClr val="accent6">
                    <a:lumMod val="60000"/>
                    <a:lumOff val="40000"/>
                  </a:schemeClr>
                </a:solidFill>
                <a:ea typeface="Verdana"/>
                <a:cs typeface="Verdana"/>
              </a:rPr>
              <a:t>∞ </a:t>
            </a:r>
            <a:r>
              <a:rPr lang="cs-CZ" sz="1050" kern="150" cap="all" dirty="0">
                <a:solidFill>
                  <a:schemeClr val="accent6">
                    <a:lumMod val="60000"/>
                    <a:lumOff val="40000"/>
                  </a:schemeClr>
                </a:solidFill>
                <a:ea typeface="SimSun"/>
                <a:cs typeface="Tahoma"/>
              </a:rPr>
              <a:t>Odpočinková zóna na zelené trávě, posezení na balvanech na slunci nebo ve stínu s tátou, mámou, </a:t>
            </a:r>
            <a:r>
              <a:rPr lang="cs-CZ" sz="1050" kern="150" cap="all" dirty="0" smtClean="0">
                <a:solidFill>
                  <a:schemeClr val="accent6">
                    <a:lumMod val="60000"/>
                    <a:lumOff val="40000"/>
                  </a:schemeClr>
                </a:solidFill>
                <a:ea typeface="SimSun"/>
                <a:cs typeface="Tahoma"/>
              </a:rPr>
              <a:t>kamarádem </a:t>
            </a:r>
            <a:r>
              <a:rPr lang="cs-CZ" sz="1050" kern="150" cap="all" dirty="0">
                <a:solidFill>
                  <a:schemeClr val="accent6">
                    <a:lumMod val="60000"/>
                    <a:lumOff val="40000"/>
                  </a:schemeClr>
                </a:solidFill>
                <a:ea typeface="SimSun"/>
                <a:cs typeface="Tahoma"/>
              </a:rPr>
              <a:t>nebo plyšákem</a:t>
            </a:r>
            <a:r>
              <a:rPr lang="cs-CZ" sz="1050" kern="150" cap="all" dirty="0" smtClean="0">
                <a:solidFill>
                  <a:schemeClr val="accent6">
                    <a:lumMod val="60000"/>
                    <a:lumOff val="40000"/>
                  </a:schemeClr>
                </a:solidFill>
                <a:ea typeface="SimSun"/>
                <a:cs typeface="Tahoma"/>
              </a:rPr>
              <a:t>. (</a:t>
            </a:r>
            <a:r>
              <a:rPr lang="cs-CZ" sz="1050" kern="150" cap="all" dirty="0">
                <a:solidFill>
                  <a:schemeClr val="accent6">
                    <a:lumMod val="60000"/>
                    <a:lumOff val="40000"/>
                  </a:schemeClr>
                </a:solidFill>
                <a:ea typeface="SimSun"/>
                <a:cs typeface="Tahoma"/>
              </a:rPr>
              <a:t>Piknik, </a:t>
            </a:r>
            <a:r>
              <a:rPr lang="cs-CZ" sz="1050" b="1" kern="150" cap="all" dirty="0">
                <a:solidFill>
                  <a:schemeClr val="accent6">
                    <a:lumMod val="60000"/>
                    <a:lumOff val="40000"/>
                  </a:schemeClr>
                </a:solidFill>
                <a:ea typeface="SimSun"/>
                <a:cs typeface="Tahoma"/>
              </a:rPr>
              <a:t>relaxace, uvolnění</a:t>
            </a:r>
            <a:r>
              <a:rPr lang="cs-CZ" sz="1050" kern="150" cap="all" dirty="0" smtClean="0">
                <a:solidFill>
                  <a:schemeClr val="accent6">
                    <a:lumMod val="60000"/>
                    <a:lumOff val="40000"/>
                  </a:schemeClr>
                </a:solidFill>
                <a:ea typeface="SimSun"/>
                <a:cs typeface="Tahoma"/>
              </a:rPr>
              <a:t>)</a:t>
            </a:r>
            <a:endParaRPr lang="cs-CZ" sz="1050" cap="all" dirty="0" smtClean="0">
              <a:solidFill>
                <a:schemeClr val="accent6">
                  <a:lumMod val="60000"/>
                  <a:lumOff val="40000"/>
                </a:schemeClr>
              </a:solidFill>
              <a:ea typeface="SimSun"/>
              <a:cs typeface="Times New Roman"/>
            </a:endParaRPr>
          </a:p>
          <a:p>
            <a:pPr algn="just" fontAlgn="base">
              <a:lnSpc>
                <a:spcPct val="115000"/>
              </a:lnSpc>
              <a:spcAft>
                <a:spcPts val="1000"/>
              </a:spcAft>
            </a:pPr>
            <a:r>
              <a:rPr lang="cs-CZ" sz="1050" kern="150" cap="all" dirty="0" smtClean="0">
                <a:solidFill>
                  <a:schemeClr val="accent6">
                    <a:lumMod val="60000"/>
                    <a:lumOff val="40000"/>
                  </a:schemeClr>
                </a:solidFill>
                <a:ea typeface="Verdana"/>
                <a:cs typeface="Verdana"/>
              </a:rPr>
              <a:t>∞ </a:t>
            </a:r>
            <a:r>
              <a:rPr lang="cs-CZ" sz="1050" kern="150" cap="all" dirty="0">
                <a:solidFill>
                  <a:schemeClr val="accent6">
                    <a:lumMod val="60000"/>
                    <a:lumOff val="40000"/>
                  </a:schemeClr>
                </a:solidFill>
                <a:ea typeface="SimSun"/>
                <a:cs typeface="Tahoma"/>
              </a:rPr>
              <a:t>Zóna podněcující smysly, zvukový experiment, zvuky dřeva, kamení a dalších přírodních materiálů. 	(</a:t>
            </a:r>
            <a:r>
              <a:rPr lang="cs-CZ" sz="1050" b="1" kern="150" cap="all" dirty="0">
                <a:solidFill>
                  <a:schemeClr val="accent6">
                    <a:lumMod val="60000"/>
                    <a:lumOff val="40000"/>
                  </a:schemeClr>
                </a:solidFill>
                <a:ea typeface="SimSun"/>
                <a:cs typeface="Tahoma"/>
              </a:rPr>
              <a:t>Smyslové vnímání, fantazie, tvořivost, jemná motorika</a:t>
            </a:r>
            <a:r>
              <a:rPr lang="cs-CZ" sz="1050" kern="150" cap="all" dirty="0">
                <a:solidFill>
                  <a:schemeClr val="accent6">
                    <a:lumMod val="60000"/>
                    <a:lumOff val="40000"/>
                  </a:schemeClr>
                </a:solidFill>
                <a:ea typeface="SimSun"/>
                <a:cs typeface="Tahoma"/>
              </a:rPr>
              <a:t>)</a:t>
            </a:r>
            <a:endParaRPr lang="cs-CZ" sz="1050" cap="all" dirty="0">
              <a:solidFill>
                <a:schemeClr val="accent6">
                  <a:lumMod val="60000"/>
                  <a:lumOff val="40000"/>
                </a:schemeClr>
              </a:solidFill>
              <a:ea typeface="Calibri"/>
              <a:cs typeface="Times New Roman"/>
            </a:endParaRPr>
          </a:p>
          <a:p>
            <a:pPr algn="just" fontAlgn="base">
              <a:lnSpc>
                <a:spcPct val="115000"/>
              </a:lnSpc>
              <a:spcAft>
                <a:spcPts val="1000"/>
              </a:spcAft>
            </a:pPr>
            <a:r>
              <a:rPr lang="cs-CZ" sz="1050" kern="150" cap="all" dirty="0" smtClean="0">
                <a:solidFill>
                  <a:schemeClr val="accent6">
                    <a:lumMod val="60000"/>
                    <a:lumOff val="40000"/>
                  </a:schemeClr>
                </a:solidFill>
                <a:ea typeface="Verdana"/>
                <a:cs typeface="Verdana"/>
              </a:rPr>
              <a:t>∞ </a:t>
            </a:r>
            <a:r>
              <a:rPr lang="cs-CZ" sz="1050" kern="150" cap="all" dirty="0">
                <a:solidFill>
                  <a:schemeClr val="accent6">
                    <a:lumMod val="60000"/>
                    <a:lumOff val="40000"/>
                  </a:schemeClr>
                </a:solidFill>
                <a:ea typeface="SimSun"/>
                <a:cs typeface="Tahoma"/>
              </a:rPr>
              <a:t>Zóna pro sport a pohyb, tanec a akrobacii – cesty rovné i nerovné, pro chození běhání na boso i s </a:t>
            </a:r>
            <a:r>
              <a:rPr lang="cs-CZ" sz="1050" kern="150" cap="all" dirty="0" smtClean="0">
                <a:solidFill>
                  <a:schemeClr val="accent6">
                    <a:lumMod val="60000"/>
                    <a:lumOff val="40000"/>
                  </a:schemeClr>
                </a:solidFill>
                <a:ea typeface="SimSun"/>
                <a:cs typeface="Tahoma"/>
              </a:rPr>
              <a:t>lyžemi, sněžnicemi</a:t>
            </a:r>
            <a:r>
              <a:rPr lang="cs-CZ" sz="1050" kern="150" cap="all" dirty="0">
                <a:solidFill>
                  <a:schemeClr val="accent6">
                    <a:lumMod val="60000"/>
                    <a:lumOff val="40000"/>
                  </a:schemeClr>
                </a:solidFill>
                <a:ea typeface="SimSun"/>
                <a:cs typeface="Tahoma"/>
              </a:rPr>
              <a:t>, chůdami, pro jízdu na kole i bruslích, pro skákání, plazení, šplhání i válení sudů</a:t>
            </a:r>
            <a:r>
              <a:rPr lang="cs-CZ" sz="1050" kern="150" cap="all" dirty="0" smtClean="0">
                <a:solidFill>
                  <a:schemeClr val="accent6">
                    <a:lumMod val="60000"/>
                    <a:lumOff val="40000"/>
                  </a:schemeClr>
                </a:solidFill>
                <a:ea typeface="SimSun"/>
                <a:cs typeface="Tahoma"/>
              </a:rPr>
              <a:t>… (</a:t>
            </a:r>
            <a:r>
              <a:rPr lang="cs-CZ" sz="1050" b="1" kern="150" cap="all" dirty="0" smtClean="0">
                <a:solidFill>
                  <a:schemeClr val="accent6">
                    <a:lumMod val="60000"/>
                    <a:lumOff val="40000"/>
                  </a:schemeClr>
                </a:solidFill>
                <a:ea typeface="SimSun"/>
                <a:cs typeface="Tahoma"/>
              </a:rPr>
              <a:t>Koordinace pohybů</a:t>
            </a:r>
            <a:r>
              <a:rPr lang="cs-CZ" sz="1050" b="1" kern="150" cap="all" dirty="0">
                <a:solidFill>
                  <a:schemeClr val="accent6">
                    <a:lumMod val="60000"/>
                    <a:lumOff val="40000"/>
                  </a:schemeClr>
                </a:solidFill>
                <a:ea typeface="SimSun"/>
                <a:cs typeface="Tahoma"/>
              </a:rPr>
              <a:t>, orientace v prostoru, hrubá motorika</a:t>
            </a:r>
            <a:r>
              <a:rPr lang="cs-CZ" sz="1050" kern="150" cap="all" dirty="0">
                <a:solidFill>
                  <a:schemeClr val="accent6">
                    <a:lumMod val="60000"/>
                    <a:lumOff val="40000"/>
                  </a:schemeClr>
                </a:solidFill>
                <a:ea typeface="SimSun"/>
                <a:cs typeface="Tahoma"/>
              </a:rPr>
              <a:t>)</a:t>
            </a:r>
            <a:endParaRPr lang="cs-CZ" sz="1050" cap="all" dirty="0">
              <a:solidFill>
                <a:schemeClr val="accent6">
                  <a:lumMod val="60000"/>
                  <a:lumOff val="40000"/>
                </a:schemeClr>
              </a:solidFill>
              <a:ea typeface="Calibri"/>
              <a:cs typeface="Times New Roman"/>
            </a:endParaRPr>
          </a:p>
          <a:p>
            <a:pPr algn="just" fontAlgn="base">
              <a:lnSpc>
                <a:spcPct val="115000"/>
              </a:lnSpc>
              <a:spcAft>
                <a:spcPts val="1000"/>
              </a:spcAft>
            </a:pPr>
            <a:r>
              <a:rPr lang="cs-CZ" sz="1050" kern="150" cap="all" dirty="0" smtClean="0">
                <a:solidFill>
                  <a:schemeClr val="accent6">
                    <a:lumMod val="60000"/>
                    <a:lumOff val="40000"/>
                  </a:schemeClr>
                </a:solidFill>
                <a:ea typeface="Verdana"/>
                <a:cs typeface="Verdana"/>
              </a:rPr>
              <a:t>∞ </a:t>
            </a:r>
            <a:r>
              <a:rPr lang="cs-CZ" sz="1050" kern="150" cap="all" dirty="0">
                <a:solidFill>
                  <a:schemeClr val="accent6">
                    <a:lumMod val="60000"/>
                    <a:lumOff val="40000"/>
                  </a:schemeClr>
                </a:solidFill>
                <a:ea typeface="SimSun"/>
                <a:cs typeface="Tahoma"/>
              </a:rPr>
              <a:t>Místo pro malé zahradníky případně, „zoo koutek“ (Kompostování, sázení, zalévání, sklízení</a:t>
            </a:r>
            <a:r>
              <a:rPr lang="cs-CZ" sz="1050" kern="150" cap="all" dirty="0" smtClean="0">
                <a:solidFill>
                  <a:schemeClr val="accent6">
                    <a:lumMod val="60000"/>
                    <a:lumOff val="40000"/>
                  </a:schemeClr>
                </a:solidFill>
                <a:ea typeface="SimSun"/>
                <a:cs typeface="Tahoma"/>
              </a:rPr>
              <a:t>… (</a:t>
            </a:r>
            <a:r>
              <a:rPr lang="cs-CZ" sz="1050" b="1" kern="150" cap="all" dirty="0" smtClean="0">
                <a:solidFill>
                  <a:schemeClr val="accent6">
                    <a:lumMod val="60000"/>
                    <a:lumOff val="40000"/>
                  </a:schemeClr>
                </a:solidFill>
                <a:ea typeface="SimSun"/>
                <a:cs typeface="Tahoma"/>
              </a:rPr>
              <a:t>Péče </a:t>
            </a:r>
            <a:r>
              <a:rPr lang="cs-CZ" sz="1050" b="1" kern="150" cap="all" dirty="0">
                <a:solidFill>
                  <a:schemeClr val="accent6">
                    <a:lumMod val="60000"/>
                    <a:lumOff val="40000"/>
                  </a:schemeClr>
                </a:solidFill>
                <a:ea typeface="SimSun"/>
                <a:cs typeface="Tahoma"/>
              </a:rPr>
              <a:t>o druhého, pracovní aktivity, environmentální činnosti, ekologie</a:t>
            </a:r>
            <a:r>
              <a:rPr lang="cs-CZ" sz="1050" kern="150" cap="all" dirty="0" smtClean="0">
                <a:solidFill>
                  <a:schemeClr val="accent6">
                    <a:lumMod val="60000"/>
                    <a:lumOff val="40000"/>
                  </a:schemeClr>
                </a:solidFill>
                <a:ea typeface="SimSun"/>
                <a:cs typeface="Tahoma"/>
              </a:rPr>
              <a:t>)</a:t>
            </a:r>
            <a:endParaRPr lang="cs-CZ" sz="1050" cap="all" dirty="0" smtClean="0">
              <a:solidFill>
                <a:schemeClr val="accent6">
                  <a:lumMod val="60000"/>
                  <a:lumOff val="40000"/>
                </a:schemeClr>
              </a:solidFill>
              <a:ea typeface="SimSun"/>
              <a:cs typeface="Times New Roman"/>
            </a:endParaRPr>
          </a:p>
          <a:p>
            <a:pPr algn="just" fontAlgn="base">
              <a:lnSpc>
                <a:spcPct val="115000"/>
              </a:lnSpc>
              <a:spcAft>
                <a:spcPts val="1000"/>
              </a:spcAft>
            </a:pPr>
            <a:r>
              <a:rPr lang="cs-CZ" sz="1050" kern="150" cap="all" dirty="0" smtClean="0">
                <a:solidFill>
                  <a:schemeClr val="accent6">
                    <a:lumMod val="60000"/>
                    <a:lumOff val="40000"/>
                  </a:schemeClr>
                </a:solidFill>
                <a:ea typeface="Verdana"/>
                <a:cs typeface="Verdana"/>
              </a:rPr>
              <a:t>∞ </a:t>
            </a:r>
            <a:r>
              <a:rPr lang="cs-CZ" sz="1050" kern="150" cap="all" dirty="0">
                <a:solidFill>
                  <a:schemeClr val="accent6">
                    <a:lumMod val="60000"/>
                    <a:lumOff val="40000"/>
                  </a:schemeClr>
                </a:solidFill>
                <a:ea typeface="SimSun"/>
                <a:cs typeface="Tahoma"/>
              </a:rPr>
              <a:t>Místo pro kulturní a společenské setkávání (</a:t>
            </a:r>
            <a:r>
              <a:rPr lang="cs-CZ" sz="1050" b="1" kern="150" cap="all" dirty="0">
                <a:solidFill>
                  <a:schemeClr val="accent6">
                    <a:lumMod val="60000"/>
                    <a:lumOff val="40000"/>
                  </a:schemeClr>
                </a:solidFill>
                <a:ea typeface="SimSun"/>
                <a:cs typeface="Tahoma"/>
              </a:rPr>
              <a:t>Společné akce</a:t>
            </a:r>
            <a:r>
              <a:rPr lang="cs-CZ" sz="1050" kern="150" cap="all" dirty="0">
                <a:solidFill>
                  <a:schemeClr val="accent6">
                    <a:lumMod val="60000"/>
                    <a:lumOff val="40000"/>
                  </a:schemeClr>
                </a:solidFill>
                <a:ea typeface="SimSun"/>
                <a:cs typeface="Tahoma"/>
              </a:rPr>
              <a:t> ve spolupráci s obcí – např. Den dětí, 	čarodějnice, zahradní slavnost, návštěva Martina na bílém koni, divadelní představení apod. dle ročního plánu </a:t>
            </a:r>
            <a:r>
              <a:rPr lang="cs-CZ" sz="1050" kern="150" cap="all" dirty="0" smtClean="0">
                <a:solidFill>
                  <a:schemeClr val="accent6">
                    <a:lumMod val="60000"/>
                    <a:lumOff val="40000"/>
                  </a:schemeClr>
                </a:solidFill>
                <a:ea typeface="SimSun"/>
                <a:cs typeface="Tahoma"/>
              </a:rPr>
              <a:t>akcí</a:t>
            </a:r>
            <a:r>
              <a:rPr lang="cs-CZ" sz="1050" kern="150" cap="all" dirty="0">
                <a:solidFill>
                  <a:schemeClr val="accent6">
                    <a:lumMod val="60000"/>
                    <a:lumOff val="40000"/>
                  </a:schemeClr>
                </a:solidFill>
                <a:ea typeface="SimSun"/>
                <a:cs typeface="Tahoma"/>
              </a:rPr>
              <a:t>)</a:t>
            </a:r>
            <a:endParaRPr lang="cs-CZ" sz="1050" cap="all" dirty="0">
              <a:solidFill>
                <a:schemeClr val="accent6">
                  <a:lumMod val="60000"/>
                  <a:lumOff val="40000"/>
                </a:schemeClr>
              </a:solidFill>
              <a:ea typeface="Calibri"/>
              <a:cs typeface="Times New Roman"/>
            </a:endParaRPr>
          </a:p>
        </p:txBody>
      </p:sp>
      <p:sp>
        <p:nvSpPr>
          <p:cNvPr id="5" name="TextovéPole 4"/>
          <p:cNvSpPr txBox="1"/>
          <p:nvPr/>
        </p:nvSpPr>
        <p:spPr>
          <a:xfrm>
            <a:off x="827584" y="4581128"/>
            <a:ext cx="2088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>
                <a:solidFill>
                  <a:schemeClr val="bg2">
                    <a:lumMod val="50000"/>
                  </a:schemeClr>
                </a:solidFill>
              </a:rPr>
              <a:t>n</a:t>
            </a:r>
            <a:r>
              <a:rPr lang="cs-CZ" dirty="0" smtClean="0">
                <a:solidFill>
                  <a:schemeClr val="bg2">
                    <a:lumMod val="50000"/>
                  </a:schemeClr>
                </a:solidFill>
              </a:rPr>
              <a:t>a počátku byla …</a:t>
            </a:r>
            <a:endParaRPr lang="cs-CZ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0" name="TextovéPole 9"/>
          <p:cNvSpPr txBox="1"/>
          <p:nvPr/>
        </p:nvSpPr>
        <p:spPr>
          <a:xfrm>
            <a:off x="4788024" y="4765794"/>
            <a:ext cx="20882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600" dirty="0" smtClean="0">
                <a:solidFill>
                  <a:schemeClr val="bg2">
                    <a:lumMod val="50000"/>
                  </a:schemeClr>
                </a:solidFill>
              </a:rPr>
              <a:t>VIZE 2011 </a:t>
            </a:r>
            <a:endParaRPr lang="cs-CZ" sz="3600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16999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0004"/>
    </mc:Choice>
    <mc:Fallback xmlns="">
      <p:transition spd="slow" advTm="11000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7019" y="568869"/>
            <a:ext cx="4386926" cy="3019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ovéPole 4"/>
          <p:cNvSpPr txBox="1"/>
          <p:nvPr/>
        </p:nvSpPr>
        <p:spPr>
          <a:xfrm>
            <a:off x="62825" y="1936210"/>
            <a:ext cx="1444194" cy="24622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cs-CZ" sz="1000" b="1" dirty="0" smtClean="0"/>
              <a:t>Terezka (paní učitelka)</a:t>
            </a:r>
            <a:endParaRPr lang="cs-CZ" sz="1000" b="1" dirty="0"/>
          </a:p>
        </p:txBody>
      </p:sp>
      <p:sp>
        <p:nvSpPr>
          <p:cNvPr id="6" name="TextovéPole 5"/>
          <p:cNvSpPr txBox="1"/>
          <p:nvPr/>
        </p:nvSpPr>
        <p:spPr>
          <a:xfrm>
            <a:off x="2281943" y="3574623"/>
            <a:ext cx="1440159" cy="24622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cs-CZ" sz="1000" b="1" dirty="0" smtClean="0"/>
              <a:t>Janička (paní uklízečka)</a:t>
            </a:r>
            <a:endParaRPr lang="cs-CZ" sz="1000" b="1" dirty="0"/>
          </a:p>
        </p:txBody>
      </p:sp>
      <p:sp>
        <p:nvSpPr>
          <p:cNvPr id="7" name="TextovéPole 6"/>
          <p:cNvSpPr txBox="1"/>
          <p:nvPr/>
        </p:nvSpPr>
        <p:spPr>
          <a:xfrm>
            <a:off x="3702343" y="322648"/>
            <a:ext cx="1584175" cy="24622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cs-CZ" sz="1000" b="1" dirty="0" smtClean="0"/>
              <a:t>Květuška (paní kuchařka)</a:t>
            </a:r>
            <a:endParaRPr lang="cs-CZ" sz="1000" b="1" dirty="0"/>
          </a:p>
        </p:txBody>
      </p:sp>
      <p:sp>
        <p:nvSpPr>
          <p:cNvPr id="8" name="TextovéPole 7"/>
          <p:cNvSpPr txBox="1"/>
          <p:nvPr/>
        </p:nvSpPr>
        <p:spPr>
          <a:xfrm>
            <a:off x="5876990" y="2780928"/>
            <a:ext cx="1228031" cy="24622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cs-CZ" sz="1000" b="1" dirty="0" smtClean="0"/>
              <a:t>Adélka a </a:t>
            </a:r>
            <a:r>
              <a:rPr lang="cs-CZ" sz="1000" b="1" dirty="0" err="1" smtClean="0"/>
              <a:t>Hanynka</a:t>
            </a:r>
            <a:endParaRPr lang="cs-CZ" sz="1000" b="1" dirty="0"/>
          </a:p>
        </p:txBody>
      </p:sp>
      <p:pic>
        <p:nvPicPr>
          <p:cNvPr id="3074" name="Picture 2" descr="C:\Users\Petra\AppData\Local\Microsoft\Windows\Temporary Internet Files\Content.Outlook\D5UIDN21\2013-04-22 10 39 0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3319517"/>
            <a:ext cx="4459492" cy="3344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ovéPole 13"/>
          <p:cNvSpPr txBox="1"/>
          <p:nvPr/>
        </p:nvSpPr>
        <p:spPr>
          <a:xfrm>
            <a:off x="7933115" y="2928367"/>
            <a:ext cx="1170385" cy="40011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cs-CZ" sz="1000" b="1" dirty="0" smtClean="0"/>
              <a:t>Lucinka, </a:t>
            </a:r>
            <a:r>
              <a:rPr lang="cs-CZ" sz="1000" b="1" dirty="0" err="1" smtClean="0"/>
              <a:t>Valuška</a:t>
            </a:r>
            <a:r>
              <a:rPr lang="cs-CZ" sz="1000" b="1" dirty="0" smtClean="0"/>
              <a:t>, Natálka , Terezka</a:t>
            </a:r>
            <a:endParaRPr lang="cs-CZ" sz="1000" b="1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40215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4697"/>
    </mc:Choice>
    <mc:Fallback xmlns="">
      <p:transition spd="slow" advTm="9469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1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Petra\AppData\Local\Microsoft\Windows\Temporary Internet Files\Content.Outlook\D5UIDN21\P108026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5676" y="1628800"/>
            <a:ext cx="5976156" cy="3984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ovéPole 1"/>
          <p:cNvSpPr txBox="1"/>
          <p:nvPr/>
        </p:nvSpPr>
        <p:spPr>
          <a:xfrm>
            <a:off x="1331640" y="360937"/>
            <a:ext cx="66242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dirty="0">
                <a:solidFill>
                  <a:schemeClr val="bg2">
                    <a:lumMod val="50000"/>
                  </a:schemeClr>
                </a:solidFill>
              </a:rPr>
              <a:t>b</a:t>
            </a:r>
            <a:r>
              <a:rPr lang="cs-CZ" dirty="0" smtClean="0">
                <a:solidFill>
                  <a:schemeClr val="bg2">
                    <a:lumMod val="50000"/>
                  </a:schemeClr>
                </a:solidFill>
              </a:rPr>
              <a:t>aví nás společné akce s rodiči, ale i rodiče s námi</a:t>
            </a:r>
            <a:endParaRPr lang="cs-CZ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4" name="Picture 2" descr="F:\P108034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719674"/>
            <a:ext cx="2531210" cy="1687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6" name="Picture 2" descr="F:\IMG_215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719674"/>
            <a:ext cx="2376264" cy="1782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ovéPole 2"/>
          <p:cNvSpPr txBox="1"/>
          <p:nvPr/>
        </p:nvSpPr>
        <p:spPr>
          <a:xfrm>
            <a:off x="7823436" y="3140968"/>
            <a:ext cx="11881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>
                <a:solidFill>
                  <a:schemeClr val="bg1">
                    <a:lumMod val="85000"/>
                  </a:schemeClr>
                </a:solidFill>
              </a:rPr>
              <a:t>Zahradní slavnost</a:t>
            </a:r>
            <a:endParaRPr lang="cs-CZ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7" name="TextovéPole 6"/>
          <p:cNvSpPr txBox="1"/>
          <p:nvPr/>
        </p:nvSpPr>
        <p:spPr>
          <a:xfrm>
            <a:off x="357458" y="2494637"/>
            <a:ext cx="11881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>
                <a:solidFill>
                  <a:schemeClr val="bg1">
                    <a:lumMod val="85000"/>
                  </a:schemeClr>
                </a:solidFill>
              </a:rPr>
              <a:t>Koláčová slavnost</a:t>
            </a:r>
            <a:endParaRPr lang="cs-CZ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" name="TextovéPole 7"/>
          <p:cNvSpPr txBox="1"/>
          <p:nvPr/>
        </p:nvSpPr>
        <p:spPr>
          <a:xfrm>
            <a:off x="302415" y="3140968"/>
            <a:ext cx="12982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err="1" smtClean="0">
                <a:solidFill>
                  <a:schemeClr val="bg1">
                    <a:lumMod val="85000"/>
                  </a:schemeClr>
                </a:solidFill>
              </a:rPr>
              <a:t>Masopiáda</a:t>
            </a:r>
            <a:endParaRPr lang="cs-CZ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9" name="TextovéPole 8"/>
          <p:cNvSpPr txBox="1"/>
          <p:nvPr/>
        </p:nvSpPr>
        <p:spPr>
          <a:xfrm>
            <a:off x="159436" y="5412298"/>
            <a:ext cx="144119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>
                <a:solidFill>
                  <a:schemeClr val="bg1">
                    <a:lumMod val="85000"/>
                  </a:schemeClr>
                </a:solidFill>
              </a:rPr>
              <a:t>Výtvarné dílny vánoční i velikonoční</a:t>
            </a:r>
            <a:endParaRPr lang="cs-CZ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0" name="TextovéPole 9"/>
          <p:cNvSpPr txBox="1"/>
          <p:nvPr/>
        </p:nvSpPr>
        <p:spPr>
          <a:xfrm>
            <a:off x="165762" y="4056747"/>
            <a:ext cx="13798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>
                <a:solidFill>
                  <a:schemeClr val="bg1">
                    <a:lumMod val="85000"/>
                  </a:schemeClr>
                </a:solidFill>
              </a:rPr>
              <a:t>Dražba výrobků od rodičů</a:t>
            </a:r>
            <a:endParaRPr lang="cs-CZ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1" name="TextovéPole 10"/>
          <p:cNvSpPr txBox="1"/>
          <p:nvPr/>
        </p:nvSpPr>
        <p:spPr>
          <a:xfrm>
            <a:off x="7658306" y="2520363"/>
            <a:ext cx="13532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>
                <a:solidFill>
                  <a:schemeClr val="bg1">
                    <a:lumMod val="85000"/>
                  </a:schemeClr>
                </a:solidFill>
              </a:rPr>
              <a:t>Čarodějnice</a:t>
            </a:r>
            <a:endParaRPr lang="cs-CZ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2" name="TextovéPole 11"/>
          <p:cNvSpPr txBox="1"/>
          <p:nvPr/>
        </p:nvSpPr>
        <p:spPr>
          <a:xfrm>
            <a:off x="2339752" y="5805263"/>
            <a:ext cx="13681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>
                <a:solidFill>
                  <a:schemeClr val="bg1">
                    <a:lumMod val="85000"/>
                  </a:schemeClr>
                </a:solidFill>
              </a:rPr>
              <a:t>Výlety  a výpravy i s rodiči</a:t>
            </a:r>
            <a:endParaRPr lang="cs-CZ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3" name="TextovéPole 12"/>
          <p:cNvSpPr txBox="1"/>
          <p:nvPr/>
        </p:nvSpPr>
        <p:spPr>
          <a:xfrm>
            <a:off x="4355976" y="5858910"/>
            <a:ext cx="13681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>
                <a:solidFill>
                  <a:schemeClr val="bg1">
                    <a:lumMod val="85000"/>
                  </a:schemeClr>
                </a:solidFill>
              </a:rPr>
              <a:t>Čertovský a andělský den</a:t>
            </a:r>
            <a:endParaRPr lang="cs-CZ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4" name="TextovéPole 13"/>
          <p:cNvSpPr txBox="1"/>
          <p:nvPr/>
        </p:nvSpPr>
        <p:spPr>
          <a:xfrm>
            <a:off x="7199784" y="5993605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err="1" smtClean="0">
                <a:solidFill>
                  <a:schemeClr val="bg1">
                    <a:lumMod val="85000"/>
                  </a:schemeClr>
                </a:solidFill>
              </a:rPr>
              <a:t>Podzimníčci</a:t>
            </a:r>
            <a:endParaRPr lang="cs-CZ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6" name="TextovéPole 15"/>
          <p:cNvSpPr txBox="1"/>
          <p:nvPr/>
        </p:nvSpPr>
        <p:spPr>
          <a:xfrm>
            <a:off x="7749976" y="4149080"/>
            <a:ext cx="11881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>
                <a:solidFill>
                  <a:schemeClr val="bg1">
                    <a:lumMod val="85000"/>
                  </a:schemeClr>
                </a:solidFill>
              </a:rPr>
              <a:t>Burza</a:t>
            </a:r>
            <a:endParaRPr lang="cs-CZ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7" name="TextovéPole 16"/>
          <p:cNvSpPr txBox="1"/>
          <p:nvPr/>
        </p:nvSpPr>
        <p:spPr>
          <a:xfrm>
            <a:off x="7740871" y="4660896"/>
            <a:ext cx="11881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>
                <a:solidFill>
                  <a:schemeClr val="bg1">
                    <a:lumMod val="85000"/>
                  </a:schemeClr>
                </a:solidFill>
              </a:rPr>
              <a:t>Jarmark</a:t>
            </a:r>
            <a:endParaRPr lang="cs-CZ" dirty="0">
              <a:solidFill>
                <a:schemeClr val="bg1">
                  <a:lumMod val="85000"/>
                </a:schemeClr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6370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695"/>
    </mc:Choice>
    <mc:Fallback xmlns="">
      <p:transition spd="slow" advTm="1969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 descr="C:\Users\Petra\AppData\Local\Microsoft\Windows\Temporary Internet Files\Content.Outlook\D5UIDN21\fotky 15 05 2013 0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655087"/>
            <a:ext cx="2952328" cy="44146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ovéPole 3"/>
          <p:cNvSpPr txBox="1"/>
          <p:nvPr/>
        </p:nvSpPr>
        <p:spPr>
          <a:xfrm>
            <a:off x="755576" y="404664"/>
            <a:ext cx="3528392" cy="64017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cs-CZ" sz="1000" b="1" dirty="0"/>
              <a:t>Proč  máme rádi NAŠI školku?</a:t>
            </a:r>
          </a:p>
          <a:p>
            <a:pPr algn="just"/>
            <a:r>
              <a:rPr lang="cs-CZ" sz="1000" dirty="0" smtClean="0"/>
              <a:t>PROTOŽE </a:t>
            </a:r>
            <a:r>
              <a:rPr lang="cs-CZ" sz="1000" dirty="0"/>
              <a:t>když jsme se přestěhovali do, pro nás všechny, neznámého prostředí Prahy 4 a Bertík byl přijat do školky Vodnická, stala se pro nás jistotou a přátelským prostředím, které nám všem usnadnilo adaptaci v novém prostředí</a:t>
            </a:r>
            <a:r>
              <a:rPr lang="cs-CZ" sz="1000" dirty="0" smtClean="0"/>
              <a:t>.</a:t>
            </a:r>
          </a:p>
          <a:p>
            <a:pPr algn="just"/>
            <a:endParaRPr lang="cs-CZ" sz="1000" dirty="0"/>
          </a:p>
          <a:p>
            <a:pPr algn="just"/>
            <a:r>
              <a:rPr lang="cs-CZ" sz="1000" dirty="0" smtClean="0"/>
              <a:t>PROTOŽE </a:t>
            </a:r>
            <a:r>
              <a:rPr lang="cs-CZ" sz="1000" dirty="0"/>
              <a:t>starší dcerky, které v tu dobu </a:t>
            </a:r>
            <a:r>
              <a:rPr lang="cs-CZ" sz="1000" dirty="0" smtClean="0"/>
              <a:t>nastupovaly </a:t>
            </a:r>
            <a:r>
              <a:rPr lang="cs-CZ" sz="1000" dirty="0"/>
              <a:t>do 1. třídy ZŠ prohlásily, že je to nespravedlivé, že chtějí také ještě chodit do školky, do té NAŠÍ </a:t>
            </a:r>
            <a:r>
              <a:rPr lang="cs-CZ" sz="1000" dirty="0" smtClean="0"/>
              <a:t>.</a:t>
            </a:r>
          </a:p>
          <a:p>
            <a:pPr algn="just"/>
            <a:endParaRPr lang="cs-CZ" sz="1000" dirty="0"/>
          </a:p>
          <a:p>
            <a:pPr algn="just"/>
            <a:r>
              <a:rPr lang="cs-CZ" sz="1000" dirty="0"/>
              <a:t> </a:t>
            </a:r>
            <a:r>
              <a:rPr lang="cs-CZ" sz="1000" dirty="0" smtClean="0"/>
              <a:t>PROTOŽE </a:t>
            </a:r>
            <a:r>
              <a:rPr lang="cs-CZ" sz="1000" dirty="0"/>
              <a:t>já maminka, odkládám své dítko do MŠ (jak bylo nedávno psáno v tisku)  - ano odkládám, ale on i já to bereme jako za odměnu</a:t>
            </a:r>
            <a:r>
              <a:rPr lang="cs-CZ" sz="1000" dirty="0" smtClean="0"/>
              <a:t>.</a:t>
            </a:r>
          </a:p>
          <a:p>
            <a:pPr algn="just"/>
            <a:endParaRPr lang="cs-CZ" sz="1000" dirty="0"/>
          </a:p>
          <a:p>
            <a:pPr algn="just"/>
            <a:r>
              <a:rPr lang="cs-CZ" sz="1000" dirty="0" smtClean="0"/>
              <a:t>PROTOŽE </a:t>
            </a:r>
            <a:r>
              <a:rPr lang="cs-CZ" sz="1000" dirty="0"/>
              <a:t>vždy, když se </a:t>
            </a:r>
            <a:r>
              <a:rPr lang="cs-CZ" sz="1000" dirty="0" smtClean="0"/>
              <a:t>koná </a:t>
            </a:r>
            <a:r>
              <a:rPr lang="cs-CZ" sz="1000" dirty="0"/>
              <a:t>nějaká akce,  ať v prostorách mateřské školky či na její zahradě, slyším od mých dětí hlasité HURÁÁÁ a od momentu co o ní ví, nemohou dospat</a:t>
            </a:r>
            <a:r>
              <a:rPr lang="cs-CZ" sz="1000" dirty="0" smtClean="0"/>
              <a:t>.</a:t>
            </a:r>
          </a:p>
          <a:p>
            <a:pPr algn="just"/>
            <a:endParaRPr lang="cs-CZ" sz="1000" dirty="0"/>
          </a:p>
          <a:p>
            <a:pPr algn="just"/>
            <a:r>
              <a:rPr lang="cs-CZ" sz="1000" dirty="0"/>
              <a:t> </a:t>
            </a:r>
            <a:r>
              <a:rPr lang="cs-CZ" sz="1000" dirty="0" smtClean="0"/>
              <a:t>PROTOŽE </a:t>
            </a:r>
            <a:r>
              <a:rPr lang="cs-CZ" sz="1000" dirty="0"/>
              <a:t>od doby, co Bertík navštěvuje školku,  si pokaždé, co se z ní vrátí, máme tolik co povídat</a:t>
            </a:r>
            <a:r>
              <a:rPr lang="cs-CZ" sz="1000" dirty="0" smtClean="0"/>
              <a:t>.</a:t>
            </a:r>
          </a:p>
          <a:p>
            <a:pPr algn="just"/>
            <a:endParaRPr lang="cs-CZ" sz="1000" dirty="0"/>
          </a:p>
          <a:p>
            <a:pPr algn="just"/>
            <a:r>
              <a:rPr lang="cs-CZ" sz="1000" dirty="0"/>
              <a:t> </a:t>
            </a:r>
            <a:r>
              <a:rPr lang="cs-CZ" sz="1000" dirty="0" smtClean="0"/>
              <a:t>PROTOŽE </a:t>
            </a:r>
            <a:r>
              <a:rPr lang="cs-CZ" sz="1000" dirty="0"/>
              <a:t>já maminka si velmi cením práce paní učitelek,  ke kterým mám obrovskou důvěru, které se naprosto příkladně starají o naše dětičky a trpělivě jim vštěpují základní životní hodnoty, které jsou vždy připraveny vyslechnout, poradit a sdílet,  zkrátka NAŠE úžasné paní učitelky, které jsou tu vždy pro NÁS</a:t>
            </a:r>
            <a:r>
              <a:rPr lang="cs-CZ" sz="1000" dirty="0" smtClean="0"/>
              <a:t>.</a:t>
            </a:r>
          </a:p>
          <a:p>
            <a:pPr algn="just"/>
            <a:endParaRPr lang="cs-CZ" sz="1000" dirty="0"/>
          </a:p>
          <a:p>
            <a:pPr algn="just"/>
            <a:r>
              <a:rPr lang="cs-CZ" sz="1000" dirty="0"/>
              <a:t> </a:t>
            </a:r>
            <a:r>
              <a:rPr lang="cs-CZ" sz="1000" dirty="0" smtClean="0"/>
              <a:t>PROTOŽE </a:t>
            </a:r>
            <a:r>
              <a:rPr lang="cs-CZ" sz="1000" dirty="0"/>
              <a:t>celý tým mateřské školky, počínaje paní ředitelkou, pokračujíc přes paní Lenku, Janičku, </a:t>
            </a:r>
            <a:r>
              <a:rPr lang="cs-CZ" sz="1000" dirty="0" err="1"/>
              <a:t>pani</a:t>
            </a:r>
            <a:r>
              <a:rPr lang="cs-CZ" sz="1000" dirty="0"/>
              <a:t> učitelky, kuchařku Květušku, která se každý den pečlivě stará o to, aby našim dětem chutnalo, opravdu dělá naprosto vše proto, aby se našim dětem ve školce líbilo a my rodiče je ráno odevzdávali s plným vědomím toho, že naše ratolesti jsou v těch nejlepších rukou a čeká je zase jeden z mnoha báječných dní mezi kamarády</a:t>
            </a:r>
            <a:r>
              <a:rPr lang="cs-CZ" sz="1000" dirty="0" smtClean="0"/>
              <a:t>.</a:t>
            </a:r>
          </a:p>
          <a:p>
            <a:pPr algn="just"/>
            <a:endParaRPr lang="cs-CZ" sz="1000" dirty="0"/>
          </a:p>
          <a:p>
            <a:pPr algn="just"/>
            <a:r>
              <a:rPr lang="cs-CZ" sz="1000" dirty="0"/>
              <a:t> </a:t>
            </a:r>
            <a:r>
              <a:rPr lang="cs-CZ" sz="1000" dirty="0" smtClean="0"/>
              <a:t>PROTOŽE  </a:t>
            </a:r>
            <a:r>
              <a:rPr lang="cs-CZ" sz="1000" dirty="0"/>
              <a:t>NAŠE školka je zkrátka ta nejlepší, kterou jsme si mohli přát a i když jsem maminkou 4 dětí, klidně bych si pořídila další, abychom ještě po nějakou dobu byli součástí  NAŠÍ báječné školky!</a:t>
            </a:r>
          </a:p>
          <a:p>
            <a:pPr algn="just"/>
            <a:r>
              <a:rPr lang="cs-CZ" sz="1000" dirty="0"/>
              <a:t> </a:t>
            </a:r>
            <a:r>
              <a:rPr lang="cs-CZ" sz="1000" dirty="0" smtClean="0"/>
              <a:t>Maminka </a:t>
            </a:r>
            <a:r>
              <a:rPr lang="cs-CZ" sz="1000" dirty="0"/>
              <a:t>Denisa Hagenová</a:t>
            </a:r>
          </a:p>
        </p:txBody>
      </p:sp>
      <p:sp>
        <p:nvSpPr>
          <p:cNvPr id="2" name="TextovéPole 1"/>
          <p:cNvSpPr txBox="1"/>
          <p:nvPr/>
        </p:nvSpPr>
        <p:spPr>
          <a:xfrm>
            <a:off x="5004048" y="5069785"/>
            <a:ext cx="35283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 smtClean="0"/>
              <a:t>Výlet  maminek a dětí na: vrbičkové hřiště v </a:t>
            </a:r>
            <a:r>
              <a:rPr lang="cs-CZ" sz="1200" dirty="0"/>
              <a:t>Ř</a:t>
            </a:r>
            <a:r>
              <a:rPr lang="cs-CZ" sz="1200" dirty="0" smtClean="0"/>
              <a:t>íčanech</a:t>
            </a:r>
            <a:endParaRPr lang="cs-CZ" sz="1200" dirty="0"/>
          </a:p>
        </p:txBody>
      </p:sp>
    </p:spTree>
    <p:extLst>
      <p:ext uri="{BB962C8B-B14F-4D97-AF65-F5344CB8AC3E}">
        <p14:creationId xmlns:p14="http://schemas.microsoft.com/office/powerpoint/2010/main" val="440788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950"/>
    </mc:Choice>
    <mc:Fallback xmlns="">
      <p:transition spd="slow" advTm="9950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Users\Petra\Desktop\MŠ Fotografie 2011-12\různé foto z MŠ 2011-2012\Zahrada 2012\fotografie122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5" y="701705"/>
            <a:ext cx="7849677" cy="5887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C:\Users\Petra\Desktop\MŠ Fotografie 2011-12\různé foto z MŠ 2011-2012\Zahrada 2012\fotografie122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1772816"/>
            <a:ext cx="4561312" cy="3420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Users\Petra\Desktop\MŠ Fotografie 2011-12\různé foto z MŠ 2011-2012\Zahrada 2012\fotografie1223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1" t="-3638" b="25249"/>
          <a:stretch/>
        </p:blipFill>
        <p:spPr bwMode="auto">
          <a:xfrm>
            <a:off x="5868144" y="5273663"/>
            <a:ext cx="1852184" cy="11686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C:\Users\Petra\Desktop\MŠ Fotografie 2011-12\různé foto z MŠ 2011-2012\Zahrada 2012\fotografie1222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122" r="6063" b="19277"/>
          <a:stretch/>
        </p:blipFill>
        <p:spPr bwMode="auto">
          <a:xfrm>
            <a:off x="3923928" y="5318136"/>
            <a:ext cx="1691037" cy="1145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3" name="Picture 5" descr="C:\Users\Petra\Desktop\MŠ Fotografie 2011-12\různé foto z MŠ 2011-2012\Zahrada 2012\fotografie1233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86" t="376" r="-6286" b="33330"/>
          <a:stretch/>
        </p:blipFill>
        <p:spPr bwMode="auto">
          <a:xfrm>
            <a:off x="1691680" y="5353864"/>
            <a:ext cx="2160240" cy="1074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ovéPole 2"/>
          <p:cNvSpPr txBox="1"/>
          <p:nvPr/>
        </p:nvSpPr>
        <p:spPr>
          <a:xfrm rot="1179437">
            <a:off x="460342" y="3423594"/>
            <a:ext cx="8224750" cy="707886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cs-CZ" sz="4000" dirty="0" smtClean="0">
                <a:solidFill>
                  <a:schemeClr val="bg1"/>
                </a:solidFill>
              </a:rPr>
              <a:t>Naše zahrada je i výzvou pro architekta</a:t>
            </a:r>
            <a:endParaRPr lang="cs-CZ" sz="4000" dirty="0">
              <a:solidFill>
                <a:schemeClr val="bg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67028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2595"/>
    </mc:Choice>
    <mc:Fallback xmlns="">
      <p:transition spd="slow" advTm="5259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proč si myslíte , že dokážete projekt zrealizovat ?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102013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6304"/>
    </mc:Choice>
    <mc:Fallback xmlns="">
      <p:transition spd="slow" advTm="86304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/>
          <p:cNvSpPr txBox="1"/>
          <p:nvPr/>
        </p:nvSpPr>
        <p:spPr>
          <a:xfrm>
            <a:off x="2159732" y="2276872"/>
            <a:ext cx="4320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>
                <a:solidFill>
                  <a:schemeClr val="bg2">
                    <a:lumMod val="75000"/>
                  </a:schemeClr>
                </a:solidFill>
              </a:rPr>
              <a:t>Hrajeme rádi s dětmi i o vážných věcech </a:t>
            </a:r>
            <a:endParaRPr lang="cs-CZ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5" name="Obrázek 4" descr="C:\Users\Petra\Desktop\MŠ Fotografie 2011-12\MŠ2012-2013\na web\momentky ze školky 2012-2013\DSC01065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91" t="18750" r="20000" b="65341"/>
          <a:stretch/>
        </p:blipFill>
        <p:spPr bwMode="auto">
          <a:xfrm>
            <a:off x="1475656" y="2852936"/>
            <a:ext cx="5688632" cy="115212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796808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198"/>
    </mc:Choice>
    <mc:Fallback xmlns="">
      <p:transition spd="slow" advTm="27198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ek 5" descr="C:\Users\Petra\Pictures\2013-09-13\Scan20003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95" r="54219" b="34211"/>
          <a:stretch/>
        </p:blipFill>
        <p:spPr bwMode="auto">
          <a:xfrm>
            <a:off x="587942" y="2128650"/>
            <a:ext cx="1152128" cy="171073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Obrázek 7" descr="C:\Users\Petra\Pictures\2013-09-13\Scan20002.JPG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57" t="10122" r="30043" b="27328"/>
          <a:stretch/>
        </p:blipFill>
        <p:spPr bwMode="auto">
          <a:xfrm>
            <a:off x="7635946" y="2219880"/>
            <a:ext cx="1448874" cy="152827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TextovéPole 4"/>
          <p:cNvSpPr txBox="1"/>
          <p:nvPr/>
        </p:nvSpPr>
        <p:spPr>
          <a:xfrm>
            <a:off x="2445830" y="2834324"/>
            <a:ext cx="40490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dirty="0">
                <a:latin typeface="Bradley Hand ITC" panose="03070402050302030203" pitchFamily="66" charset="0"/>
              </a:rPr>
              <a:t>v</a:t>
            </a:r>
            <a:r>
              <a:rPr lang="cs-CZ" dirty="0" smtClean="0">
                <a:latin typeface="Bradley Hand ITC" panose="03070402050302030203" pitchFamily="66" charset="0"/>
              </a:rPr>
              <a:t>eselá</a:t>
            </a:r>
            <a:r>
              <a:rPr lang="cs-CZ" dirty="0" smtClean="0"/>
              <a:t> podpora městské části </a:t>
            </a:r>
          </a:p>
          <a:p>
            <a:pPr algn="ctr"/>
            <a:r>
              <a:rPr lang="cs-CZ" dirty="0" smtClean="0"/>
              <a:t>Praha 4 - Újezd</a:t>
            </a:r>
            <a:endParaRPr lang="cs-CZ" dirty="0"/>
          </a:p>
        </p:txBody>
      </p:sp>
      <p:pic>
        <p:nvPicPr>
          <p:cNvPr id="10" name="Obrázek 9" descr="C:\Users\Petra\Pictures\2013-09-13\Scan20001.JPG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468" r="3433" b="47976"/>
          <a:stretch/>
        </p:blipFill>
        <p:spPr bwMode="auto">
          <a:xfrm>
            <a:off x="738609" y="4284132"/>
            <a:ext cx="1224136" cy="146747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Obrázek 10" descr="C:\Users\Petra\Pictures\2013-09-13\Scan20001.JPG"/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08" t="41700" r="19170"/>
          <a:stretch/>
        </p:blipFill>
        <p:spPr bwMode="auto">
          <a:xfrm>
            <a:off x="266047" y="505206"/>
            <a:ext cx="1795919" cy="165618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2" name="Obrázek 11" descr="C:\Users\Petra\Pictures\2013-09-13\Scan2.JPG"/>
          <p:cNvPicPr/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841" r="66349" b="4251"/>
          <a:stretch/>
        </p:blipFill>
        <p:spPr bwMode="auto">
          <a:xfrm>
            <a:off x="7040764" y="3876388"/>
            <a:ext cx="1438424" cy="192134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3" name="Obrázek 12" descr="C:\Users\Petra\Pictures\2013-09-13\Scan2.JPG"/>
          <p:cNvPicPr/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765" t="23231" r="38198" b="27273"/>
          <a:stretch/>
        </p:blipFill>
        <p:spPr bwMode="auto">
          <a:xfrm>
            <a:off x="6475796" y="2350887"/>
            <a:ext cx="997866" cy="148850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4" name="Obrázek 13" descr="C:\Users\Petra\Pictures\2013-09-13\Scan20007.JPG"/>
          <p:cNvPicPr/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94" t="38664" b="13287"/>
          <a:stretch/>
        </p:blipFill>
        <p:spPr bwMode="auto">
          <a:xfrm>
            <a:off x="2990390" y="4905144"/>
            <a:ext cx="3372947" cy="169291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5" name="Obrázek 14" descr="C:\Users\Petra\Pictures\2013-09-13\Scan20005.JPG"/>
          <p:cNvPicPr/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36" t="7485" r="8595" b="41703"/>
          <a:stretch/>
        </p:blipFill>
        <p:spPr bwMode="auto">
          <a:xfrm>
            <a:off x="2409192" y="200464"/>
            <a:ext cx="3954145" cy="206629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6" name="Obrázek 15" descr="C:\Users\Petra\Pictures\2013-09-13\Scan20006.JPG"/>
          <p:cNvPicPr/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04" t="49357" r="33956"/>
          <a:stretch/>
        </p:blipFill>
        <p:spPr bwMode="auto">
          <a:xfrm>
            <a:off x="6497643" y="332649"/>
            <a:ext cx="2471395" cy="179008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9" name="Obdélník 8"/>
          <p:cNvSpPr/>
          <p:nvPr/>
        </p:nvSpPr>
        <p:spPr>
          <a:xfrm rot="20556202">
            <a:off x="2522427" y="3878873"/>
            <a:ext cx="388843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200" b="1" dirty="0">
                <a:solidFill>
                  <a:schemeClr val="bg2">
                    <a:lumMod val="50000"/>
                  </a:schemeClr>
                </a:solidFill>
                <a:latin typeface="Bradley Hand ITC" panose="03070402050302030203" pitchFamily="66" charset="0"/>
              </a:rPr>
              <a:t>proč si myslíte , že dokážete projekt zrealizovat ?</a:t>
            </a:r>
          </a:p>
        </p:txBody>
      </p:sp>
      <p:sp>
        <p:nvSpPr>
          <p:cNvPr id="17" name="TextovéPole 16"/>
          <p:cNvSpPr txBox="1"/>
          <p:nvPr/>
        </p:nvSpPr>
        <p:spPr>
          <a:xfrm>
            <a:off x="6372598" y="6304383"/>
            <a:ext cx="27214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000" dirty="0" smtClean="0">
                <a:solidFill>
                  <a:schemeClr val="bg2">
                    <a:lumMod val="50000"/>
                  </a:schemeClr>
                </a:solidFill>
              </a:rPr>
              <a:t>Autory obrázků jsou samotní zaměstnanci úřadu a všichni již měli  co do činění s naší zahradou</a:t>
            </a:r>
            <a:endParaRPr lang="cs-CZ" sz="1000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52373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9633"/>
    </mc:Choice>
    <mc:Fallback xmlns="">
      <p:transition spd="slow" advTm="5963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95536" y="274638"/>
            <a:ext cx="8291264" cy="1143000"/>
          </a:xfrm>
        </p:spPr>
        <p:txBody>
          <a:bodyPr>
            <a:normAutofit/>
          </a:bodyPr>
          <a:lstStyle/>
          <a:p>
            <a:r>
              <a:rPr lang="cs-CZ" sz="3600" dirty="0" smtClean="0">
                <a:solidFill>
                  <a:srgbClr val="C591B6"/>
                </a:solidFill>
              </a:rPr>
              <a:t>…a kdybychom nadační podporu nezískali ?</a:t>
            </a:r>
            <a:endParaRPr lang="cs-CZ" sz="3600" dirty="0">
              <a:solidFill>
                <a:srgbClr val="C591B6"/>
              </a:solidFill>
            </a:endParaRPr>
          </a:p>
        </p:txBody>
      </p:sp>
      <p:sp>
        <p:nvSpPr>
          <p:cNvPr id="3" name="TextovéPole 2"/>
          <p:cNvSpPr txBox="1"/>
          <p:nvPr/>
        </p:nvSpPr>
        <p:spPr>
          <a:xfrm>
            <a:off x="323528" y="1628800"/>
            <a:ext cx="8424936" cy="480131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457200" indent="-457200">
              <a:buFontTx/>
              <a:buChar char="-"/>
            </a:pPr>
            <a:r>
              <a:rPr lang="cs-CZ" sz="3200" dirty="0" smtClean="0">
                <a:solidFill>
                  <a:schemeClr val="bg2">
                    <a:lumMod val="50000"/>
                  </a:schemeClr>
                </a:solidFill>
              </a:rPr>
              <a:t>pokračovali bychom v tom, co jsme začali</a:t>
            </a:r>
          </a:p>
          <a:p>
            <a:r>
              <a:rPr lang="cs-CZ" sz="3200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</a:p>
          <a:p>
            <a:pPr marL="457200" indent="-457200">
              <a:buFontTx/>
              <a:buChar char="-"/>
            </a:pPr>
            <a:r>
              <a:rPr lang="cs-CZ" sz="3200" dirty="0" smtClean="0">
                <a:solidFill>
                  <a:schemeClr val="bg2">
                    <a:lumMod val="50000"/>
                  </a:schemeClr>
                </a:solidFill>
              </a:rPr>
              <a:t>projekt zůstane součástí ŠVP</a:t>
            </a:r>
          </a:p>
          <a:p>
            <a:pPr marL="457200" indent="-457200">
              <a:buFontTx/>
              <a:buChar char="-"/>
            </a:pPr>
            <a:endParaRPr lang="cs-CZ" sz="3200" dirty="0" smtClean="0">
              <a:solidFill>
                <a:schemeClr val="bg2">
                  <a:lumMod val="50000"/>
                </a:schemeClr>
              </a:solidFill>
            </a:endParaRPr>
          </a:p>
          <a:p>
            <a:pPr marL="457200" indent="-457200">
              <a:buFontTx/>
              <a:buChar char="-"/>
            </a:pPr>
            <a:r>
              <a:rPr lang="cs-CZ" sz="3200" dirty="0" smtClean="0">
                <a:solidFill>
                  <a:schemeClr val="bg2">
                    <a:lumMod val="50000"/>
                  </a:schemeClr>
                </a:solidFill>
              </a:rPr>
              <a:t>bude pokračovat  ve spolupráci s paní architektkou</a:t>
            </a:r>
          </a:p>
          <a:p>
            <a:endParaRPr lang="cs-CZ" sz="3200" dirty="0" smtClean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cs-CZ" sz="3200" dirty="0" smtClean="0">
                <a:solidFill>
                  <a:schemeClr val="bg2">
                    <a:lumMod val="50000"/>
                  </a:schemeClr>
                </a:solidFill>
              </a:rPr>
              <a:t>- zúčastníme se příští grantové výzvy</a:t>
            </a:r>
          </a:p>
          <a:p>
            <a:endParaRPr lang="cs-CZ" sz="3200" dirty="0" smtClean="0">
              <a:solidFill>
                <a:schemeClr val="bg2">
                  <a:lumMod val="50000"/>
                </a:schemeClr>
              </a:solidFill>
            </a:endParaRP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844180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526"/>
    </mc:Choice>
    <mc:Fallback xmlns="">
      <p:transition spd="slow" advTm="19526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F:\zahrada 03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836712"/>
            <a:ext cx="6586757" cy="4579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5986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092"/>
    </mc:Choice>
    <mc:Fallback xmlns="">
      <p:transition spd="slow" advTm="8092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/>
          <p:cNvSpPr txBox="1"/>
          <p:nvPr/>
        </p:nvSpPr>
        <p:spPr>
          <a:xfrm>
            <a:off x="2292719" y="1292118"/>
            <a:ext cx="15121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dirty="0" smtClean="0"/>
              <a:t>SPOLU</a:t>
            </a:r>
          </a:p>
          <a:p>
            <a:pPr algn="ctr"/>
            <a:r>
              <a:rPr lang="cs-CZ" dirty="0" smtClean="0"/>
              <a:t>POSPOLU VYSTAVĚT ZAHRADU</a:t>
            </a:r>
            <a:endParaRPr lang="cs-CZ" dirty="0"/>
          </a:p>
        </p:txBody>
      </p:sp>
      <p:pic>
        <p:nvPicPr>
          <p:cNvPr id="6" name="Picture 3" descr="C:\Users\Petra\AppData\Local\Microsoft\Windows\Temporary Internet Files\Content.Outlook\D5UIDN21\P1020142.JPG"/>
          <p:cNvPicPr>
            <a:picLocks noChangeAspect="1" noChangeArrowheads="1"/>
          </p:cNvPicPr>
          <p:nvPr/>
        </p:nvPicPr>
        <p:blipFill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9489" y="667213"/>
            <a:ext cx="4894987" cy="2848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ovéPole 6"/>
          <p:cNvSpPr txBox="1"/>
          <p:nvPr/>
        </p:nvSpPr>
        <p:spPr>
          <a:xfrm>
            <a:off x="372655" y="620688"/>
            <a:ext cx="1512168" cy="30777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cs-CZ" sz="1400" dirty="0" smtClean="0"/>
              <a:t>CÍL PROJEKTU</a:t>
            </a:r>
            <a:endParaRPr lang="cs-CZ" sz="1400" dirty="0"/>
          </a:p>
        </p:txBody>
      </p:sp>
      <p:sp>
        <p:nvSpPr>
          <p:cNvPr id="8" name="Obdélník 7"/>
          <p:cNvSpPr/>
          <p:nvPr/>
        </p:nvSpPr>
        <p:spPr>
          <a:xfrm>
            <a:off x="402328" y="3933056"/>
            <a:ext cx="8274127" cy="23083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lvl="0"/>
            <a:r>
              <a:rPr lang="cs-CZ" sz="1200" dirty="0">
                <a:solidFill>
                  <a:schemeClr val="bg2">
                    <a:lumMod val="50000"/>
                  </a:schemeClr>
                </a:solidFill>
              </a:rPr>
              <a:t>protože tam, kde žijeme, nejsou les děti a paneláky  ve vzájemné symbióze, </a:t>
            </a:r>
            <a:r>
              <a:rPr lang="cs-CZ" sz="1200" dirty="0" smtClean="0">
                <a:solidFill>
                  <a:schemeClr val="bg2">
                    <a:lumMod val="50000"/>
                  </a:schemeClr>
                </a:solidFill>
              </a:rPr>
              <a:t>rodiny </a:t>
            </a:r>
            <a:r>
              <a:rPr lang="cs-CZ" sz="1200" dirty="0">
                <a:solidFill>
                  <a:schemeClr val="bg2">
                    <a:lumMod val="50000"/>
                  </a:schemeClr>
                </a:solidFill>
              </a:rPr>
              <a:t>využívají dětská uniformní hřiště a do lesa </a:t>
            </a:r>
            <a:r>
              <a:rPr lang="cs-CZ" sz="1200" dirty="0" smtClean="0">
                <a:solidFill>
                  <a:schemeClr val="bg2">
                    <a:lumMod val="50000"/>
                  </a:schemeClr>
                </a:solidFill>
              </a:rPr>
              <a:t>nechodí</a:t>
            </a:r>
          </a:p>
          <a:p>
            <a:pPr lvl="0"/>
            <a:endParaRPr lang="cs-CZ" sz="1200" dirty="0" smtClean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cs-CZ" sz="1200" dirty="0" smtClean="0">
                <a:solidFill>
                  <a:schemeClr val="bg2">
                    <a:lumMod val="50000"/>
                  </a:schemeClr>
                </a:solidFill>
              </a:rPr>
              <a:t>protože nás baví společné </a:t>
            </a:r>
            <a:r>
              <a:rPr lang="cs-CZ" sz="1200" dirty="0">
                <a:solidFill>
                  <a:schemeClr val="bg2">
                    <a:lumMod val="50000"/>
                  </a:schemeClr>
                </a:solidFill>
              </a:rPr>
              <a:t>akce s rodiči, ale i rodiče s </a:t>
            </a:r>
            <a:r>
              <a:rPr lang="cs-CZ" sz="1200" dirty="0" smtClean="0">
                <a:solidFill>
                  <a:schemeClr val="bg2">
                    <a:lumMod val="50000"/>
                  </a:schemeClr>
                </a:solidFill>
              </a:rPr>
              <a:t>námi</a:t>
            </a:r>
          </a:p>
          <a:p>
            <a:endParaRPr lang="cs-CZ" sz="1200" dirty="0" smtClean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cs-CZ" sz="1200" dirty="0" smtClean="0">
                <a:solidFill>
                  <a:schemeClr val="bg2">
                    <a:lumMod val="50000"/>
                  </a:schemeClr>
                </a:solidFill>
              </a:rPr>
              <a:t>protože hrajeme </a:t>
            </a:r>
            <a:r>
              <a:rPr lang="cs-CZ" sz="1200" dirty="0">
                <a:solidFill>
                  <a:schemeClr val="bg2">
                    <a:lumMod val="50000"/>
                  </a:schemeClr>
                </a:solidFill>
              </a:rPr>
              <a:t>rádi s dětmi i o vážných věcech </a:t>
            </a:r>
            <a:endParaRPr lang="cs-CZ" sz="1200" dirty="0" smtClean="0">
              <a:solidFill>
                <a:schemeClr val="bg2">
                  <a:lumMod val="50000"/>
                </a:schemeClr>
              </a:solidFill>
            </a:endParaRPr>
          </a:p>
          <a:p>
            <a:endParaRPr lang="cs-CZ" sz="1200" dirty="0" smtClean="0">
              <a:solidFill>
                <a:schemeClr val="bg2">
                  <a:lumMod val="75000"/>
                </a:schemeClr>
              </a:solidFill>
            </a:endParaRPr>
          </a:p>
          <a:p>
            <a:r>
              <a:rPr lang="cs-CZ" sz="1200" dirty="0" smtClean="0">
                <a:solidFill>
                  <a:schemeClr val="bg2">
                    <a:lumMod val="50000"/>
                  </a:schemeClr>
                </a:solidFill>
              </a:rPr>
              <a:t>protože máme </a:t>
            </a:r>
            <a:r>
              <a:rPr lang="cs-CZ" sz="1200" dirty="0" smtClean="0">
                <a:solidFill>
                  <a:schemeClr val="bg2">
                    <a:lumMod val="50000"/>
                  </a:schemeClr>
                </a:solidFill>
                <a:latin typeface="Bradley Hand ITC" panose="03070402050302030203" pitchFamily="66" charset="0"/>
              </a:rPr>
              <a:t>veselou</a:t>
            </a:r>
            <a:r>
              <a:rPr lang="cs-CZ" sz="1200" dirty="0" smtClean="0">
                <a:solidFill>
                  <a:schemeClr val="bg2">
                    <a:lumMod val="50000"/>
                  </a:schemeClr>
                </a:solidFill>
              </a:rPr>
              <a:t> podporu městské </a:t>
            </a:r>
            <a:r>
              <a:rPr lang="cs-CZ" sz="1200" dirty="0">
                <a:solidFill>
                  <a:schemeClr val="bg2">
                    <a:lumMod val="50000"/>
                  </a:schemeClr>
                </a:solidFill>
              </a:rPr>
              <a:t>části </a:t>
            </a:r>
            <a:r>
              <a:rPr lang="cs-CZ" sz="1200" dirty="0" smtClean="0">
                <a:solidFill>
                  <a:schemeClr val="bg2">
                    <a:lumMod val="50000"/>
                  </a:schemeClr>
                </a:solidFill>
              </a:rPr>
              <a:t>Praha </a:t>
            </a:r>
            <a:r>
              <a:rPr lang="cs-CZ" sz="1200" dirty="0">
                <a:solidFill>
                  <a:schemeClr val="bg2">
                    <a:lumMod val="50000"/>
                  </a:schemeClr>
                </a:solidFill>
              </a:rPr>
              <a:t>4 - Újezd</a:t>
            </a:r>
          </a:p>
          <a:p>
            <a:endParaRPr lang="cs-CZ" sz="1200" dirty="0">
              <a:solidFill>
                <a:schemeClr val="bg2">
                  <a:lumMod val="50000"/>
                </a:schemeClr>
              </a:solidFill>
            </a:endParaRPr>
          </a:p>
          <a:p>
            <a:endParaRPr lang="cs-CZ" sz="1200" i="1" dirty="0" smtClean="0">
              <a:solidFill>
                <a:schemeClr val="bg2">
                  <a:lumMod val="50000"/>
                </a:schemeClr>
              </a:solidFill>
            </a:endParaRPr>
          </a:p>
          <a:p>
            <a:pPr algn="r"/>
            <a:r>
              <a:rPr lang="cs-CZ" sz="2400" i="1" dirty="0" smtClean="0">
                <a:solidFill>
                  <a:schemeClr val="bg1">
                    <a:lumMod val="50000"/>
                  </a:schemeClr>
                </a:solidFill>
              </a:rPr>
              <a:t>…. protože naše zahrada je … </a:t>
            </a:r>
            <a:endParaRPr lang="cs-CZ" sz="2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TextovéPole 8"/>
          <p:cNvSpPr txBox="1"/>
          <p:nvPr/>
        </p:nvSpPr>
        <p:spPr>
          <a:xfrm>
            <a:off x="402328" y="3356991"/>
            <a:ext cx="1512168" cy="30777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cs-CZ" sz="1400" dirty="0" smtClean="0"/>
              <a:t>PROČ?</a:t>
            </a:r>
            <a:endParaRPr lang="cs-CZ" sz="1400" dirty="0"/>
          </a:p>
        </p:txBody>
      </p:sp>
      <p:sp>
        <p:nvSpPr>
          <p:cNvPr id="10" name="TextovéPole 9"/>
          <p:cNvSpPr txBox="1"/>
          <p:nvPr/>
        </p:nvSpPr>
        <p:spPr>
          <a:xfrm>
            <a:off x="2041718" y="620688"/>
            <a:ext cx="1763169" cy="30777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cs-CZ" sz="1400" dirty="0" smtClean="0"/>
              <a:t>MOTTO PROJEKTU</a:t>
            </a:r>
            <a:endParaRPr lang="cs-CZ" sz="1400" dirty="0"/>
          </a:p>
        </p:txBody>
      </p:sp>
      <p:sp>
        <p:nvSpPr>
          <p:cNvPr id="13" name="Obdélník 12"/>
          <p:cNvSpPr/>
          <p:nvPr/>
        </p:nvSpPr>
        <p:spPr>
          <a:xfrm>
            <a:off x="374532" y="1083255"/>
            <a:ext cx="1918187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500" b="1" dirty="0"/>
              <a:t>Zahrada slov                                                 </a:t>
            </a:r>
            <a:endParaRPr lang="cs-CZ" sz="500" dirty="0"/>
          </a:p>
          <a:p>
            <a:r>
              <a:rPr lang="cs-CZ" sz="500" dirty="0"/>
              <a:t>     </a:t>
            </a:r>
          </a:p>
          <a:p>
            <a:r>
              <a:rPr lang="cs-CZ" sz="500" dirty="0"/>
              <a:t>            prostor hru poznávání učení </a:t>
            </a:r>
          </a:p>
          <a:p>
            <a:r>
              <a:rPr lang="cs-CZ" sz="500" dirty="0"/>
              <a:t>   přátelství experiment pohyb relaxaci</a:t>
            </a:r>
          </a:p>
          <a:p>
            <a:r>
              <a:rPr lang="cs-CZ" sz="500" dirty="0"/>
              <a:t>  kámen dřevo písek keře kopec voda</a:t>
            </a:r>
          </a:p>
          <a:p>
            <a:r>
              <a:rPr lang="cs-CZ" sz="500" dirty="0"/>
              <a:t>    každodenní děti i dospělí objevovat</a:t>
            </a:r>
          </a:p>
          <a:p>
            <a:r>
              <a:rPr lang="cs-CZ" sz="500" dirty="0"/>
              <a:t>     inspirováni svobodně a bezpečně.</a:t>
            </a:r>
          </a:p>
          <a:p>
            <a:r>
              <a:rPr lang="cs-CZ" sz="500" dirty="0"/>
              <a:t>   současnost ohraničený prostor šedá </a:t>
            </a:r>
          </a:p>
          <a:p>
            <a:r>
              <a:rPr lang="cs-CZ" sz="500" dirty="0"/>
              <a:t>                       zeď sklo</a:t>
            </a:r>
          </a:p>
          <a:p>
            <a:r>
              <a:rPr lang="cs-CZ" sz="500" dirty="0"/>
              <a:t>                 chybí  cokoli</a:t>
            </a:r>
          </a:p>
          <a:p>
            <a:r>
              <a:rPr lang="cs-CZ" sz="500" dirty="0"/>
              <a:t>                      ke hře</a:t>
            </a:r>
          </a:p>
          <a:p>
            <a:r>
              <a:rPr lang="cs-CZ" sz="500" dirty="0"/>
              <a:t>                  56 dětí </a:t>
            </a:r>
          </a:p>
          <a:p>
            <a:r>
              <a:rPr lang="cs-CZ" sz="500" dirty="0"/>
              <a:t>                uchyluje</a:t>
            </a:r>
          </a:p>
          <a:p>
            <a:r>
              <a:rPr lang="cs-CZ" sz="500" dirty="0"/>
              <a:t>                 Honění</a:t>
            </a:r>
          </a:p>
          <a:p>
            <a:r>
              <a:rPr lang="cs-CZ" sz="500" dirty="0"/>
              <a:t>                 Praní</a:t>
            </a:r>
          </a:p>
          <a:p>
            <a:r>
              <a:rPr lang="cs-CZ" sz="500" dirty="0"/>
              <a:t>                měření sil</a:t>
            </a:r>
          </a:p>
          <a:p>
            <a:r>
              <a:rPr lang="cs-CZ" sz="500" dirty="0"/>
              <a:t>                válení se	</a:t>
            </a:r>
          </a:p>
          <a:p>
            <a:r>
              <a:rPr lang="cs-CZ" sz="500" dirty="0"/>
              <a:t>                 vrhne</a:t>
            </a:r>
          </a:p>
          <a:p>
            <a:r>
              <a:rPr lang="cs-CZ" sz="500" dirty="0"/>
              <a:t>             pískoviště</a:t>
            </a:r>
          </a:p>
          <a:p>
            <a:r>
              <a:rPr lang="cs-CZ" sz="500" dirty="0"/>
              <a:t>       </a:t>
            </a:r>
            <a:r>
              <a:rPr lang="cs-CZ" sz="500" b="1" dirty="0"/>
              <a:t>rádi proměnili </a:t>
            </a:r>
            <a:endParaRPr lang="cs-CZ" sz="500" dirty="0"/>
          </a:p>
          <a:p>
            <a:r>
              <a:rPr lang="cs-CZ" sz="500" dirty="0"/>
              <a:t>možnost   výběru      čtyřmi zdmi </a:t>
            </a:r>
          </a:p>
          <a:p>
            <a:r>
              <a:rPr lang="cs-CZ" sz="500" dirty="0" err="1"/>
              <a:t>spontán</a:t>
            </a:r>
            <a:r>
              <a:rPr lang="cs-CZ" sz="500" dirty="0"/>
              <a:t>      ně                          realizovat</a:t>
            </a:r>
          </a:p>
          <a:p>
            <a:r>
              <a:rPr lang="cs-CZ" sz="500" dirty="0"/>
              <a:t>Zahrada          </a:t>
            </a:r>
            <a:r>
              <a:rPr lang="cs-CZ" sz="500" dirty="0" err="1"/>
              <a:t>une</a:t>
            </a:r>
            <a:r>
              <a:rPr lang="cs-CZ" sz="500" dirty="0"/>
              <a:t>                                 se </a:t>
            </a:r>
          </a:p>
          <a:p>
            <a:r>
              <a:rPr lang="cs-CZ" sz="500" dirty="0"/>
              <a:t>ne </a:t>
            </a:r>
            <a:r>
              <a:rPr lang="cs-CZ" sz="500" dirty="0" err="1"/>
              <a:t>mn</a:t>
            </a:r>
            <a:r>
              <a:rPr lang="cs-CZ" sz="500" dirty="0"/>
              <a:t>              oho                            rádi   </a:t>
            </a:r>
          </a:p>
          <a:p>
            <a:r>
              <a:rPr lang="cs-CZ" sz="500" dirty="0"/>
              <a:t>pro              </a:t>
            </a:r>
            <a:r>
              <a:rPr lang="cs-CZ" sz="500" dirty="0" err="1"/>
              <a:t>stor</a:t>
            </a:r>
            <a:r>
              <a:rPr lang="cs-CZ" sz="500" dirty="0"/>
              <a:t>	                </a:t>
            </a:r>
            <a:r>
              <a:rPr lang="cs-CZ" sz="500" dirty="0" smtClean="0"/>
              <a:t> </a:t>
            </a:r>
            <a:r>
              <a:rPr lang="cs-CZ" sz="500" dirty="0"/>
              <a:t>set </a:t>
            </a:r>
            <a:r>
              <a:rPr lang="cs-CZ" sz="500" dirty="0" err="1"/>
              <a:t>ká</a:t>
            </a:r>
            <a:r>
              <a:rPr lang="cs-CZ" sz="500" dirty="0"/>
              <a:t> vání</a:t>
            </a:r>
          </a:p>
          <a:p>
            <a:r>
              <a:rPr lang="cs-CZ" sz="500" dirty="0" err="1"/>
              <a:t>uv</a:t>
            </a:r>
            <a:r>
              <a:rPr lang="cs-CZ" sz="500" dirty="0"/>
              <a:t>              a                                   </a:t>
            </a:r>
            <a:r>
              <a:rPr lang="cs-CZ" sz="500" dirty="0" err="1"/>
              <a:t>žu</a:t>
            </a:r>
            <a:r>
              <a:rPr lang="cs-CZ" sz="500" dirty="0"/>
              <a:t> </a:t>
            </a:r>
          </a:p>
          <a:p>
            <a:r>
              <a:rPr lang="cs-CZ" sz="500" dirty="0"/>
              <a:t>j                   e m                                          e  </a:t>
            </a:r>
          </a:p>
        </p:txBody>
      </p:sp>
      <p:sp>
        <p:nvSpPr>
          <p:cNvPr id="11" name="TextovéPole 10"/>
          <p:cNvSpPr txBox="1"/>
          <p:nvPr/>
        </p:nvSpPr>
        <p:spPr>
          <a:xfrm>
            <a:off x="4539391" y="1833199"/>
            <a:ext cx="507819" cy="2308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cs-CZ" sz="900" dirty="0" smtClean="0"/>
              <a:t>STÍN</a:t>
            </a:r>
            <a:endParaRPr lang="cs-CZ" sz="900" dirty="0"/>
          </a:p>
        </p:txBody>
      </p:sp>
      <p:sp>
        <p:nvSpPr>
          <p:cNvPr id="12" name="TextovéPole 11"/>
          <p:cNvSpPr txBox="1"/>
          <p:nvPr/>
        </p:nvSpPr>
        <p:spPr>
          <a:xfrm>
            <a:off x="7134101" y="1826859"/>
            <a:ext cx="1224136" cy="2308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cs-CZ" sz="900" dirty="0" smtClean="0"/>
              <a:t>PROSTOR SETKÁVÁNÍ</a:t>
            </a:r>
            <a:endParaRPr lang="cs-CZ" sz="900" dirty="0"/>
          </a:p>
        </p:txBody>
      </p:sp>
      <p:sp>
        <p:nvSpPr>
          <p:cNvPr id="14" name="TextovéPole 13"/>
          <p:cNvSpPr txBox="1"/>
          <p:nvPr/>
        </p:nvSpPr>
        <p:spPr>
          <a:xfrm>
            <a:off x="5220073" y="1833199"/>
            <a:ext cx="1146910" cy="2308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cs-CZ" sz="900" dirty="0" smtClean="0"/>
              <a:t>ZPÁTKY DO PŘÍRODY</a:t>
            </a:r>
            <a:endParaRPr lang="cs-CZ" sz="9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81736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471487"/>
            <a:ext cx="6486525" cy="591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35830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8120"/>
    </mc:Choice>
    <mc:Fallback xmlns="">
      <p:transition spd="slow" advTm="38120"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3|2.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|12.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6|1.3|0.9|1.5|2.6|1.6|1.5|1.6|1.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33.4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4|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6|10.7|1.3|1.1|1|1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3|7.1|2.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6|30.6|2|0.9|1.5|2.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0.7|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3|2.7"/>
</p:tagLst>
</file>

<file path=ppt/theme/theme1.xml><?xml version="1.0" encoding="utf-8"?>
<a:theme xmlns:a="http://schemas.openxmlformats.org/drawingml/2006/main" name="Vlastní návrh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1298</TotalTime>
  <Words>464</Words>
  <Application>Microsoft Office PowerPoint</Application>
  <PresentationFormat>Předvádění na obrazovce (4:3)</PresentationFormat>
  <Paragraphs>118</Paragraphs>
  <Slides>17</Slides>
  <Notes>2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17</vt:i4>
      </vt:variant>
    </vt:vector>
  </HeadingPairs>
  <TitlesOfParts>
    <vt:vector size="18" baseType="lpstr">
      <vt:lpstr>Vlastní návrh</vt:lpstr>
      <vt:lpstr>MATEŘSKÁ ŠKOLA VODNICKÁ PRAHA 4 ÚJEZD</vt:lpstr>
      <vt:lpstr>Prezentace aplikace PowerPoint</vt:lpstr>
      <vt:lpstr>Prezentace aplikace PowerPoint</vt:lpstr>
      <vt:lpstr>spolu… pospolu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proč si myslíte , že dokážete projekt zrealizovat ?</vt:lpstr>
      <vt:lpstr>Prezentace aplikace PowerPoint</vt:lpstr>
      <vt:lpstr>Prezentace aplikace PowerPoint</vt:lpstr>
      <vt:lpstr>…a kdybychom nadační podporu nezískali ?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Petra</dc:creator>
  <cp:lastModifiedBy>Petra</cp:lastModifiedBy>
  <cp:revision>72</cp:revision>
  <cp:lastPrinted>2013-09-10T16:33:58Z</cp:lastPrinted>
  <dcterms:created xsi:type="dcterms:W3CDTF">2013-09-06T09:34:35Z</dcterms:created>
  <dcterms:modified xsi:type="dcterms:W3CDTF">2013-11-22T14:51:49Z</dcterms:modified>
</cp:coreProperties>
</file>